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>
      <p:cViewPr varScale="1">
        <p:scale>
          <a:sx n="107" d="100"/>
          <a:sy n="107" d="100"/>
        </p:scale>
        <p:origin x="592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0568" y="3522018"/>
            <a:ext cx="1974214" cy="3609340"/>
          </a:xfrm>
          <a:custGeom>
            <a:avLst/>
            <a:gdLst/>
            <a:ahLst/>
            <a:cxnLst/>
            <a:rect l="l" t="t" r="r" b="b"/>
            <a:pathLst>
              <a:path w="1974214" h="3609340">
                <a:moveTo>
                  <a:pt x="1974029" y="0"/>
                </a:moveTo>
                <a:lnTo>
                  <a:pt x="0" y="0"/>
                </a:lnTo>
                <a:lnTo>
                  <a:pt x="0" y="3609075"/>
                </a:lnTo>
                <a:lnTo>
                  <a:pt x="1974029" y="3609075"/>
                </a:lnTo>
                <a:lnTo>
                  <a:pt x="1974029" y="0"/>
                </a:lnTo>
                <a:close/>
              </a:path>
            </a:pathLst>
          </a:custGeom>
          <a:solidFill>
            <a:srgbClr val="EE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064760" y="2464257"/>
            <a:ext cx="152400" cy="617220"/>
          </a:xfrm>
          <a:custGeom>
            <a:avLst/>
            <a:gdLst/>
            <a:ahLst/>
            <a:cxnLst/>
            <a:rect l="l" t="t" r="r" b="b"/>
            <a:pathLst>
              <a:path w="152400" h="617219">
                <a:moveTo>
                  <a:pt x="0" y="617220"/>
                </a:moveTo>
                <a:lnTo>
                  <a:pt x="152400" y="617220"/>
                </a:lnTo>
                <a:lnTo>
                  <a:pt x="152400" y="0"/>
                </a:lnTo>
                <a:lnTo>
                  <a:pt x="0" y="0"/>
                </a:lnTo>
                <a:lnTo>
                  <a:pt x="0" y="617220"/>
                </a:lnTo>
                <a:close/>
              </a:path>
            </a:pathLst>
          </a:custGeom>
          <a:solidFill>
            <a:srgbClr val="6A6A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88130" y="1422400"/>
            <a:ext cx="2305685" cy="1143635"/>
          </a:xfrm>
          <a:custGeom>
            <a:avLst/>
            <a:gdLst/>
            <a:ahLst/>
            <a:cxnLst/>
            <a:rect l="l" t="t" r="r" b="b"/>
            <a:pathLst>
              <a:path w="2305685" h="1143635">
                <a:moveTo>
                  <a:pt x="1152829" y="0"/>
                </a:moveTo>
                <a:lnTo>
                  <a:pt x="1089577" y="845"/>
                </a:lnTo>
                <a:lnTo>
                  <a:pt x="1027216" y="3354"/>
                </a:lnTo>
                <a:lnTo>
                  <a:pt x="965835" y="7482"/>
                </a:lnTo>
                <a:lnTo>
                  <a:pt x="905521" y="13186"/>
                </a:lnTo>
                <a:lnTo>
                  <a:pt x="846362" y="20422"/>
                </a:lnTo>
                <a:lnTo>
                  <a:pt x="788446" y="29146"/>
                </a:lnTo>
                <a:lnTo>
                  <a:pt x="731862" y="39316"/>
                </a:lnTo>
                <a:lnTo>
                  <a:pt x="676697" y="50886"/>
                </a:lnTo>
                <a:lnTo>
                  <a:pt x="623038" y="63814"/>
                </a:lnTo>
                <a:lnTo>
                  <a:pt x="570975" y="78057"/>
                </a:lnTo>
                <a:lnTo>
                  <a:pt x="520594" y="93569"/>
                </a:lnTo>
                <a:lnTo>
                  <a:pt x="471984" y="110309"/>
                </a:lnTo>
                <a:lnTo>
                  <a:pt x="425232" y="128232"/>
                </a:lnTo>
                <a:lnTo>
                  <a:pt x="380427" y="147295"/>
                </a:lnTo>
                <a:lnTo>
                  <a:pt x="337656" y="167454"/>
                </a:lnTo>
                <a:lnTo>
                  <a:pt x="297008" y="188665"/>
                </a:lnTo>
                <a:lnTo>
                  <a:pt x="258569" y="210886"/>
                </a:lnTo>
                <a:lnTo>
                  <a:pt x="222429" y="234071"/>
                </a:lnTo>
                <a:lnTo>
                  <a:pt x="188675" y="258179"/>
                </a:lnTo>
                <a:lnTo>
                  <a:pt x="157395" y="283164"/>
                </a:lnTo>
                <a:lnTo>
                  <a:pt x="128676" y="308985"/>
                </a:lnTo>
                <a:lnTo>
                  <a:pt x="79277" y="362954"/>
                </a:lnTo>
                <a:lnTo>
                  <a:pt x="41180" y="419739"/>
                </a:lnTo>
                <a:lnTo>
                  <a:pt x="15088" y="478990"/>
                </a:lnTo>
                <a:lnTo>
                  <a:pt x="1705" y="540359"/>
                </a:lnTo>
                <a:lnTo>
                  <a:pt x="0" y="571728"/>
                </a:lnTo>
                <a:lnTo>
                  <a:pt x="1705" y="603098"/>
                </a:lnTo>
                <a:lnTo>
                  <a:pt x="15088" y="664466"/>
                </a:lnTo>
                <a:lnTo>
                  <a:pt x="41180" y="723717"/>
                </a:lnTo>
                <a:lnTo>
                  <a:pt x="79277" y="780502"/>
                </a:lnTo>
                <a:lnTo>
                  <a:pt x="128676" y="834472"/>
                </a:lnTo>
                <a:lnTo>
                  <a:pt x="157395" y="860292"/>
                </a:lnTo>
                <a:lnTo>
                  <a:pt x="188675" y="885277"/>
                </a:lnTo>
                <a:lnTo>
                  <a:pt x="222429" y="909385"/>
                </a:lnTo>
                <a:lnTo>
                  <a:pt x="258569" y="932571"/>
                </a:lnTo>
                <a:lnTo>
                  <a:pt x="297008" y="954791"/>
                </a:lnTo>
                <a:lnTo>
                  <a:pt x="337656" y="976002"/>
                </a:lnTo>
                <a:lnTo>
                  <a:pt x="380427" y="996161"/>
                </a:lnTo>
                <a:lnTo>
                  <a:pt x="425232" y="1015224"/>
                </a:lnTo>
                <a:lnTo>
                  <a:pt x="471984" y="1033147"/>
                </a:lnTo>
                <a:lnTo>
                  <a:pt x="520594" y="1049887"/>
                </a:lnTo>
                <a:lnTo>
                  <a:pt x="570975" y="1065400"/>
                </a:lnTo>
                <a:lnTo>
                  <a:pt x="623038" y="1079642"/>
                </a:lnTo>
                <a:lnTo>
                  <a:pt x="676697" y="1092570"/>
                </a:lnTo>
                <a:lnTo>
                  <a:pt x="731862" y="1104141"/>
                </a:lnTo>
                <a:lnTo>
                  <a:pt x="788446" y="1114310"/>
                </a:lnTo>
                <a:lnTo>
                  <a:pt x="846362" y="1123034"/>
                </a:lnTo>
                <a:lnTo>
                  <a:pt x="905521" y="1130270"/>
                </a:lnTo>
                <a:lnTo>
                  <a:pt x="965835" y="1135974"/>
                </a:lnTo>
                <a:lnTo>
                  <a:pt x="1027216" y="1140102"/>
                </a:lnTo>
                <a:lnTo>
                  <a:pt x="1089577" y="1142611"/>
                </a:lnTo>
                <a:lnTo>
                  <a:pt x="1152829" y="1143457"/>
                </a:lnTo>
                <a:lnTo>
                  <a:pt x="1216082" y="1142611"/>
                </a:lnTo>
                <a:lnTo>
                  <a:pt x="1278443" y="1140102"/>
                </a:lnTo>
                <a:lnTo>
                  <a:pt x="1339824" y="1135974"/>
                </a:lnTo>
                <a:lnTo>
                  <a:pt x="1400138" y="1130270"/>
                </a:lnTo>
                <a:lnTo>
                  <a:pt x="1459297" y="1123034"/>
                </a:lnTo>
                <a:lnTo>
                  <a:pt x="1517212" y="1114310"/>
                </a:lnTo>
                <a:lnTo>
                  <a:pt x="1573797" y="1104141"/>
                </a:lnTo>
                <a:lnTo>
                  <a:pt x="1628962" y="1092570"/>
                </a:lnTo>
                <a:lnTo>
                  <a:pt x="1682620" y="1079642"/>
                </a:lnTo>
                <a:lnTo>
                  <a:pt x="1734684" y="1065400"/>
                </a:lnTo>
                <a:lnTo>
                  <a:pt x="1785065" y="1049887"/>
                </a:lnTo>
                <a:lnTo>
                  <a:pt x="1833675" y="1033147"/>
                </a:lnTo>
                <a:lnTo>
                  <a:pt x="1880427" y="1015224"/>
                </a:lnTo>
                <a:lnTo>
                  <a:pt x="1925232" y="996161"/>
                </a:lnTo>
                <a:lnTo>
                  <a:pt x="1968003" y="976002"/>
                </a:lnTo>
                <a:lnTo>
                  <a:pt x="2008651" y="954791"/>
                </a:lnTo>
                <a:lnTo>
                  <a:pt x="2047089" y="932571"/>
                </a:lnTo>
                <a:lnTo>
                  <a:pt x="2083229" y="909385"/>
                </a:lnTo>
                <a:lnTo>
                  <a:pt x="2116984" y="885277"/>
                </a:lnTo>
                <a:lnTo>
                  <a:pt x="2148264" y="860292"/>
                </a:lnTo>
                <a:lnTo>
                  <a:pt x="2176982" y="834472"/>
                </a:lnTo>
                <a:lnTo>
                  <a:pt x="2226382" y="780502"/>
                </a:lnTo>
                <a:lnTo>
                  <a:pt x="2264479" y="723717"/>
                </a:lnTo>
                <a:lnTo>
                  <a:pt x="2290570" y="664466"/>
                </a:lnTo>
                <a:lnTo>
                  <a:pt x="2303953" y="603098"/>
                </a:lnTo>
                <a:lnTo>
                  <a:pt x="2305659" y="571728"/>
                </a:lnTo>
                <a:lnTo>
                  <a:pt x="2303953" y="540359"/>
                </a:lnTo>
                <a:lnTo>
                  <a:pt x="2290570" y="478990"/>
                </a:lnTo>
                <a:lnTo>
                  <a:pt x="2264479" y="419739"/>
                </a:lnTo>
                <a:lnTo>
                  <a:pt x="2226382" y="362954"/>
                </a:lnTo>
                <a:lnTo>
                  <a:pt x="2176982" y="308985"/>
                </a:lnTo>
                <a:lnTo>
                  <a:pt x="2148264" y="283164"/>
                </a:lnTo>
                <a:lnTo>
                  <a:pt x="2116984" y="258179"/>
                </a:lnTo>
                <a:lnTo>
                  <a:pt x="2083229" y="234071"/>
                </a:lnTo>
                <a:lnTo>
                  <a:pt x="2047089" y="210886"/>
                </a:lnTo>
                <a:lnTo>
                  <a:pt x="2008651" y="188665"/>
                </a:lnTo>
                <a:lnTo>
                  <a:pt x="1968003" y="167454"/>
                </a:lnTo>
                <a:lnTo>
                  <a:pt x="1925232" y="147295"/>
                </a:lnTo>
                <a:lnTo>
                  <a:pt x="1880427" y="128232"/>
                </a:lnTo>
                <a:lnTo>
                  <a:pt x="1833675" y="110309"/>
                </a:lnTo>
                <a:lnTo>
                  <a:pt x="1785065" y="93569"/>
                </a:lnTo>
                <a:lnTo>
                  <a:pt x="1734684" y="78057"/>
                </a:lnTo>
                <a:lnTo>
                  <a:pt x="1682620" y="63814"/>
                </a:lnTo>
                <a:lnTo>
                  <a:pt x="1628962" y="50886"/>
                </a:lnTo>
                <a:lnTo>
                  <a:pt x="1573797" y="39316"/>
                </a:lnTo>
                <a:lnTo>
                  <a:pt x="1517212" y="29146"/>
                </a:lnTo>
                <a:lnTo>
                  <a:pt x="1459297" y="20422"/>
                </a:lnTo>
                <a:lnTo>
                  <a:pt x="1400138" y="13186"/>
                </a:lnTo>
                <a:lnTo>
                  <a:pt x="1339824" y="7482"/>
                </a:lnTo>
                <a:lnTo>
                  <a:pt x="1278443" y="3354"/>
                </a:lnTo>
                <a:lnTo>
                  <a:pt x="1216082" y="845"/>
                </a:lnTo>
                <a:lnTo>
                  <a:pt x="1152829" y="0"/>
                </a:lnTo>
                <a:close/>
              </a:path>
            </a:pathLst>
          </a:custGeom>
          <a:solidFill>
            <a:srgbClr val="842F1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87616" y="1496514"/>
            <a:ext cx="1507489" cy="850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8301" y="1543266"/>
            <a:ext cx="1573078" cy="8509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-635" algn="ctr">
              <a:lnSpc>
                <a:spcPts val="2200"/>
              </a:lnSpc>
              <a:spcBef>
                <a:spcPts val="340"/>
              </a:spcBef>
            </a:pPr>
            <a:r>
              <a:rPr spc="-10" dirty="0"/>
              <a:t>Perpetual </a:t>
            </a:r>
            <a:r>
              <a:rPr spc="-180" dirty="0"/>
              <a:t>Purpose</a:t>
            </a:r>
            <a:r>
              <a:rPr spc="-75" dirty="0"/>
              <a:t> </a:t>
            </a:r>
            <a:r>
              <a:rPr spc="-125" dirty="0"/>
              <a:t>Trust</a:t>
            </a: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sz="1500" b="0" spc="-165" dirty="0">
                <a:latin typeface="Arial"/>
                <a:cs typeface="Arial"/>
              </a:rPr>
              <a:t>Keeper</a:t>
            </a:r>
            <a:r>
              <a:rPr sz="1500" b="0" spc="-70" dirty="0">
                <a:latin typeface="Arial"/>
                <a:cs typeface="Arial"/>
              </a:rPr>
              <a:t> </a:t>
            </a:r>
            <a:r>
              <a:rPr sz="1500" b="0" spc="-50" dirty="0">
                <a:latin typeface="Arial"/>
                <a:cs typeface="Arial"/>
              </a:rPr>
              <a:t>of</a:t>
            </a:r>
            <a:r>
              <a:rPr sz="1500" b="0" spc="-70" dirty="0">
                <a:latin typeface="Arial"/>
                <a:cs typeface="Arial"/>
              </a:rPr>
              <a:t> </a:t>
            </a:r>
            <a:r>
              <a:rPr sz="1500" b="0" spc="-10" dirty="0">
                <a:latin typeface="Arial"/>
                <a:cs typeface="Arial"/>
              </a:rPr>
              <a:t>Values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0365" y="3042022"/>
            <a:ext cx="1874520" cy="1082040"/>
          </a:xfrm>
          <a:custGeom>
            <a:avLst/>
            <a:gdLst/>
            <a:ahLst/>
            <a:cxnLst/>
            <a:rect l="l" t="t" r="r" b="b"/>
            <a:pathLst>
              <a:path w="1874520" h="1082039">
                <a:moveTo>
                  <a:pt x="937260" y="0"/>
                </a:moveTo>
                <a:lnTo>
                  <a:pt x="877985" y="1064"/>
                </a:lnTo>
                <a:lnTo>
                  <a:pt x="819691" y="4215"/>
                </a:lnTo>
                <a:lnTo>
                  <a:pt x="762486" y="9389"/>
                </a:lnTo>
                <a:lnTo>
                  <a:pt x="706480" y="16523"/>
                </a:lnTo>
                <a:lnTo>
                  <a:pt x="651784" y="25553"/>
                </a:lnTo>
                <a:lnTo>
                  <a:pt x="598506" y="36417"/>
                </a:lnTo>
                <a:lnTo>
                  <a:pt x="546757" y="49050"/>
                </a:lnTo>
                <a:lnTo>
                  <a:pt x="496647" y="63389"/>
                </a:lnTo>
                <a:lnTo>
                  <a:pt x="448285" y="79372"/>
                </a:lnTo>
                <a:lnTo>
                  <a:pt x="401781" y="96933"/>
                </a:lnTo>
                <a:lnTo>
                  <a:pt x="357244" y="116011"/>
                </a:lnTo>
                <a:lnTo>
                  <a:pt x="314786" y="136542"/>
                </a:lnTo>
                <a:lnTo>
                  <a:pt x="274515" y="158462"/>
                </a:lnTo>
                <a:lnTo>
                  <a:pt x="236541" y="181708"/>
                </a:lnTo>
                <a:lnTo>
                  <a:pt x="200974" y="206217"/>
                </a:lnTo>
                <a:lnTo>
                  <a:pt x="167924" y="231925"/>
                </a:lnTo>
                <a:lnTo>
                  <a:pt x="137500" y="258769"/>
                </a:lnTo>
                <a:lnTo>
                  <a:pt x="109813" y="286685"/>
                </a:lnTo>
                <a:lnTo>
                  <a:pt x="84972" y="315611"/>
                </a:lnTo>
                <a:lnTo>
                  <a:pt x="44268" y="376235"/>
                </a:lnTo>
                <a:lnTo>
                  <a:pt x="16265" y="440136"/>
                </a:lnTo>
                <a:lnTo>
                  <a:pt x="1843" y="506805"/>
                </a:lnTo>
                <a:lnTo>
                  <a:pt x="0" y="541019"/>
                </a:lnTo>
                <a:lnTo>
                  <a:pt x="1843" y="575234"/>
                </a:lnTo>
                <a:lnTo>
                  <a:pt x="16265" y="641903"/>
                </a:lnTo>
                <a:lnTo>
                  <a:pt x="44268" y="705804"/>
                </a:lnTo>
                <a:lnTo>
                  <a:pt x="84972" y="766428"/>
                </a:lnTo>
                <a:lnTo>
                  <a:pt x="109813" y="795354"/>
                </a:lnTo>
                <a:lnTo>
                  <a:pt x="137500" y="823270"/>
                </a:lnTo>
                <a:lnTo>
                  <a:pt x="167924" y="850114"/>
                </a:lnTo>
                <a:lnTo>
                  <a:pt x="200974" y="875822"/>
                </a:lnTo>
                <a:lnTo>
                  <a:pt x="236541" y="900331"/>
                </a:lnTo>
                <a:lnTo>
                  <a:pt x="274515" y="923577"/>
                </a:lnTo>
                <a:lnTo>
                  <a:pt x="314786" y="945497"/>
                </a:lnTo>
                <a:lnTo>
                  <a:pt x="357244" y="966028"/>
                </a:lnTo>
                <a:lnTo>
                  <a:pt x="401781" y="985106"/>
                </a:lnTo>
                <a:lnTo>
                  <a:pt x="448285" y="1002667"/>
                </a:lnTo>
                <a:lnTo>
                  <a:pt x="496647" y="1018650"/>
                </a:lnTo>
                <a:lnTo>
                  <a:pt x="546757" y="1032989"/>
                </a:lnTo>
                <a:lnTo>
                  <a:pt x="598506" y="1045622"/>
                </a:lnTo>
                <a:lnTo>
                  <a:pt x="651784" y="1056486"/>
                </a:lnTo>
                <a:lnTo>
                  <a:pt x="706480" y="1065516"/>
                </a:lnTo>
                <a:lnTo>
                  <a:pt x="762486" y="1072650"/>
                </a:lnTo>
                <a:lnTo>
                  <a:pt x="819691" y="1077824"/>
                </a:lnTo>
                <a:lnTo>
                  <a:pt x="877985" y="1080975"/>
                </a:lnTo>
                <a:lnTo>
                  <a:pt x="937260" y="1082039"/>
                </a:lnTo>
                <a:lnTo>
                  <a:pt x="996534" y="1080975"/>
                </a:lnTo>
                <a:lnTo>
                  <a:pt x="1054828" y="1077824"/>
                </a:lnTo>
                <a:lnTo>
                  <a:pt x="1112033" y="1072650"/>
                </a:lnTo>
                <a:lnTo>
                  <a:pt x="1168039" y="1065516"/>
                </a:lnTo>
                <a:lnTo>
                  <a:pt x="1222735" y="1056486"/>
                </a:lnTo>
                <a:lnTo>
                  <a:pt x="1276013" y="1045622"/>
                </a:lnTo>
                <a:lnTo>
                  <a:pt x="1327762" y="1032989"/>
                </a:lnTo>
                <a:lnTo>
                  <a:pt x="1377872" y="1018650"/>
                </a:lnTo>
                <a:lnTo>
                  <a:pt x="1426234" y="1002667"/>
                </a:lnTo>
                <a:lnTo>
                  <a:pt x="1472738" y="985106"/>
                </a:lnTo>
                <a:lnTo>
                  <a:pt x="1517275" y="966028"/>
                </a:lnTo>
                <a:lnTo>
                  <a:pt x="1559733" y="945497"/>
                </a:lnTo>
                <a:lnTo>
                  <a:pt x="1600004" y="923577"/>
                </a:lnTo>
                <a:lnTo>
                  <a:pt x="1637978" y="900331"/>
                </a:lnTo>
                <a:lnTo>
                  <a:pt x="1673545" y="875822"/>
                </a:lnTo>
                <a:lnTo>
                  <a:pt x="1706595" y="850114"/>
                </a:lnTo>
                <a:lnTo>
                  <a:pt x="1737019" y="823270"/>
                </a:lnTo>
                <a:lnTo>
                  <a:pt x="1764706" y="795354"/>
                </a:lnTo>
                <a:lnTo>
                  <a:pt x="1789547" y="766428"/>
                </a:lnTo>
                <a:lnTo>
                  <a:pt x="1830251" y="705804"/>
                </a:lnTo>
                <a:lnTo>
                  <a:pt x="1858254" y="641903"/>
                </a:lnTo>
                <a:lnTo>
                  <a:pt x="1872676" y="575234"/>
                </a:lnTo>
                <a:lnTo>
                  <a:pt x="1874520" y="541019"/>
                </a:lnTo>
                <a:lnTo>
                  <a:pt x="1872676" y="506805"/>
                </a:lnTo>
                <a:lnTo>
                  <a:pt x="1858254" y="440136"/>
                </a:lnTo>
                <a:lnTo>
                  <a:pt x="1830251" y="376235"/>
                </a:lnTo>
                <a:lnTo>
                  <a:pt x="1789547" y="315611"/>
                </a:lnTo>
                <a:lnTo>
                  <a:pt x="1764706" y="286685"/>
                </a:lnTo>
                <a:lnTo>
                  <a:pt x="1737019" y="258769"/>
                </a:lnTo>
                <a:lnTo>
                  <a:pt x="1706595" y="231925"/>
                </a:lnTo>
                <a:lnTo>
                  <a:pt x="1673545" y="206217"/>
                </a:lnTo>
                <a:lnTo>
                  <a:pt x="1637978" y="181708"/>
                </a:lnTo>
                <a:lnTo>
                  <a:pt x="1600004" y="158462"/>
                </a:lnTo>
                <a:lnTo>
                  <a:pt x="1559733" y="136542"/>
                </a:lnTo>
                <a:lnTo>
                  <a:pt x="1517275" y="116011"/>
                </a:lnTo>
                <a:lnTo>
                  <a:pt x="1472738" y="96933"/>
                </a:lnTo>
                <a:lnTo>
                  <a:pt x="1426234" y="79372"/>
                </a:lnTo>
                <a:lnTo>
                  <a:pt x="1377872" y="63389"/>
                </a:lnTo>
                <a:lnTo>
                  <a:pt x="1327762" y="49050"/>
                </a:lnTo>
                <a:lnTo>
                  <a:pt x="1276013" y="36417"/>
                </a:lnTo>
                <a:lnTo>
                  <a:pt x="1222735" y="25553"/>
                </a:lnTo>
                <a:lnTo>
                  <a:pt x="1168039" y="16523"/>
                </a:lnTo>
                <a:lnTo>
                  <a:pt x="1112033" y="9389"/>
                </a:lnTo>
                <a:lnTo>
                  <a:pt x="1054828" y="4215"/>
                </a:lnTo>
                <a:lnTo>
                  <a:pt x="996534" y="1064"/>
                </a:lnTo>
                <a:lnTo>
                  <a:pt x="937260" y="0"/>
                </a:lnTo>
                <a:close/>
              </a:path>
            </a:pathLst>
          </a:custGeom>
          <a:solidFill>
            <a:srgbClr val="908A3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932959" y="3201148"/>
            <a:ext cx="1241785" cy="44050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134620">
              <a:lnSpc>
                <a:spcPts val="1580"/>
              </a:lnSpc>
              <a:spcBef>
                <a:spcPts val="235"/>
              </a:spcBef>
            </a:pPr>
            <a:r>
              <a:rPr sz="1600" b="1" spc="-10" dirty="0">
                <a:solidFill>
                  <a:srgbClr val="FFFFFF"/>
                </a:solidFill>
                <a:latin typeface="Helvetica Neue"/>
                <a:cs typeface="Helvetica Neue"/>
              </a:rPr>
              <a:t>Managing</a:t>
            </a:r>
            <a:r>
              <a:rPr sz="1400" b="1" spc="-1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1400" b="1" spc="-65" dirty="0">
                <a:solidFill>
                  <a:srgbClr val="FFFFFF"/>
                </a:solidFill>
                <a:latin typeface="Helvetica Neue"/>
                <a:cs typeface="Helvetica Neue"/>
              </a:rPr>
              <a:t>NON-PROFIT</a:t>
            </a:r>
            <a:r>
              <a:rPr lang="en-US" sz="1400" b="1" spc="-65" dirty="0">
                <a:solidFill>
                  <a:srgbClr val="FFFFFF"/>
                </a:solidFill>
                <a:latin typeface="Helvetica Neue"/>
                <a:cs typeface="Helvetica Neue"/>
              </a:rPr>
              <a:t>-</a:t>
            </a:r>
            <a:endParaRPr sz="1400" dirty="0">
              <a:latin typeface="Helvetica Neue"/>
              <a:cs typeface="Helvetica Neu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4507" y="361963"/>
            <a:ext cx="3624541" cy="23071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-635">
              <a:lnSpc>
                <a:spcPct val="103200"/>
              </a:lnSpc>
              <a:spcBef>
                <a:spcPts val="45"/>
              </a:spcBef>
            </a:pPr>
            <a:r>
              <a:rPr lang="en-US" sz="1400" b="1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FCP</a:t>
            </a:r>
            <a:r>
              <a:rPr sz="1400" b="1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is </a:t>
            </a:r>
            <a:r>
              <a:rPr sz="1200" spc="-15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8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values-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driven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farmland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9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management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8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company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developed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5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</a:t>
            </a:r>
            <a:r>
              <a:rPr sz="1200" spc="-2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response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to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4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the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growing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4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interest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of </a:t>
            </a:r>
            <a:r>
              <a:rPr sz="1200" spc="-6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individual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landowners,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social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investors</a:t>
            </a:r>
            <a:r>
              <a:rPr lang="en-US"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9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and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social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investment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organizations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to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4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support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today’s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organic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9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and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sustainable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farmers.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1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FCP</a:t>
            </a:r>
            <a:r>
              <a:rPr sz="1200" spc="-2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114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seeks</a:t>
            </a:r>
            <a:r>
              <a:rPr lang="en-US"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to:</a:t>
            </a:r>
          </a:p>
          <a:p>
            <a:pPr marL="12700" marR="5080" indent="-635">
              <a:lnSpc>
                <a:spcPct val="103200"/>
              </a:lnSpc>
              <a:spcBef>
                <a:spcPts val="45"/>
              </a:spcBef>
            </a:pPr>
            <a:endParaRPr lang="en-US" sz="1200" spc="-25" dirty="0">
              <a:solidFill>
                <a:srgbClr val="061937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183515" marR="5080" indent="-171450">
              <a:lnSpc>
                <a:spcPct val="1032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1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</a:t>
            </a:r>
            <a:r>
              <a:rPr sz="1200" spc="-1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acilitate </a:t>
            </a:r>
            <a:r>
              <a:rPr lang="en-US"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farmland </a:t>
            </a:r>
            <a:r>
              <a:rPr sz="1200" spc="-114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access</a:t>
            </a:r>
            <a:r>
              <a:rPr sz="1200" spc="-3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for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new</a:t>
            </a:r>
            <a:r>
              <a:rPr lang="en-US"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lang="en-US"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BIPOC,</a:t>
            </a:r>
          </a:p>
          <a:p>
            <a:pPr marL="12065" marR="5080">
              <a:lnSpc>
                <a:spcPct val="103200"/>
              </a:lnSpc>
              <a:spcBef>
                <a:spcPts val="45"/>
              </a:spcBef>
            </a:pPr>
            <a:r>
              <a:rPr lang="en-US"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9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and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5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underserved </a:t>
            </a:r>
            <a:r>
              <a:rPr sz="1200" spc="-6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farmers</a:t>
            </a:r>
            <a:endParaRPr lang="en-US" sz="1200" spc="-60" dirty="0">
              <a:solidFill>
                <a:srgbClr val="061937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183515" marR="5080" indent="-171450">
              <a:lnSpc>
                <a:spcPct val="1032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5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</a:t>
            </a:r>
            <a:r>
              <a:rPr sz="1200" spc="-5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mplement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5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transitions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to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carbon-</a:t>
            </a:r>
            <a:r>
              <a:rPr sz="1200" spc="-7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sequestering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endParaRPr lang="en-US" sz="1200" spc="-25" dirty="0">
              <a:solidFill>
                <a:srgbClr val="061937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12065" marR="5080">
              <a:lnSpc>
                <a:spcPct val="103200"/>
              </a:lnSpc>
              <a:spcBef>
                <a:spcPts val="45"/>
              </a:spcBef>
            </a:pPr>
            <a:r>
              <a:rPr sz="1200" spc="-2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soil </a:t>
            </a:r>
            <a:r>
              <a:rPr sz="1200" spc="-7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stewardship</a:t>
            </a:r>
            <a:r>
              <a:rPr sz="1200" spc="-3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practices</a:t>
            </a:r>
            <a:endParaRPr lang="en-US" sz="1200" spc="-60" dirty="0">
              <a:solidFill>
                <a:srgbClr val="061937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183515" marR="5080" indent="-171450">
              <a:lnSpc>
                <a:spcPct val="1032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r>
              <a:rPr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ensure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that</a:t>
            </a:r>
            <a:r>
              <a:rPr sz="1200" spc="-3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farmland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8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remains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5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in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en-US"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organic </a:t>
            </a:r>
            <a:r>
              <a:rPr lang="en-US" sz="1200" spc="-8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regenerative  </a:t>
            </a:r>
          </a:p>
          <a:p>
            <a:pPr marL="12065" marR="5080">
              <a:lnSpc>
                <a:spcPct val="103200"/>
              </a:lnSpc>
              <a:spcBef>
                <a:spcPts val="45"/>
              </a:spcBef>
            </a:pPr>
            <a:r>
              <a:rPr sz="1200" spc="-5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farming</a:t>
            </a:r>
            <a:r>
              <a:rPr sz="1200" spc="-3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from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6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generation</a:t>
            </a:r>
            <a:r>
              <a:rPr sz="1200" spc="-3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to</a:t>
            </a:r>
            <a:r>
              <a:rPr sz="1200" spc="-2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generation.</a:t>
            </a:r>
            <a:endParaRPr sz="1200" dirty="0"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5821" y="3650513"/>
            <a:ext cx="904302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i="1" spc="-45" dirty="0">
                <a:solidFill>
                  <a:srgbClr val="FFFFFF"/>
                </a:solidFill>
                <a:latin typeface="HelveticaNeue-Light"/>
                <a:cs typeface="HelveticaNeue-Light"/>
              </a:rPr>
              <a:t>PRAIRIE</a:t>
            </a:r>
            <a:endParaRPr sz="1600" i="1" dirty="0">
              <a:latin typeface="HelveticaNeue-Light"/>
              <a:cs typeface="HelveticaNeue-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61232" y="2787731"/>
            <a:ext cx="697865" cy="3867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Controlling </a:t>
            </a:r>
            <a:r>
              <a:rPr sz="1200" i="1" spc="-60" dirty="0">
                <a:solidFill>
                  <a:srgbClr val="6A6A7E"/>
                </a:solidFill>
                <a:latin typeface="Arial"/>
                <a:cs typeface="Arial"/>
              </a:rPr>
              <a:t>Ownership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35639" y="3481845"/>
            <a:ext cx="1358900" cy="133985"/>
            <a:chOff x="2535639" y="3481845"/>
            <a:chExt cx="1358900" cy="133985"/>
          </a:xfrm>
        </p:grpSpPr>
        <p:sp>
          <p:nvSpPr>
            <p:cNvPr id="9" name="object 9"/>
            <p:cNvSpPr/>
            <p:nvPr/>
          </p:nvSpPr>
          <p:spPr>
            <a:xfrm>
              <a:off x="2645859" y="3548774"/>
              <a:ext cx="1138555" cy="0"/>
            </a:xfrm>
            <a:custGeom>
              <a:avLst/>
              <a:gdLst/>
              <a:ahLst/>
              <a:cxnLst/>
              <a:rect l="l" t="t" r="r" b="b"/>
              <a:pathLst>
                <a:path w="1138554">
                  <a:moveTo>
                    <a:pt x="1138212" y="0"/>
                  </a:moveTo>
                  <a:lnTo>
                    <a:pt x="0" y="0"/>
                  </a:lnTo>
                </a:path>
              </a:pathLst>
            </a:custGeom>
            <a:ln w="50800">
              <a:solidFill>
                <a:srgbClr val="6A6A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0359" y="3481845"/>
              <a:ext cx="183934" cy="1338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35639" y="3481845"/>
              <a:ext cx="183934" cy="13385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847949" y="2994228"/>
            <a:ext cx="734060" cy="5384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algn="ctr">
              <a:lnSpc>
                <a:spcPts val="1300"/>
              </a:lnSpc>
              <a:spcBef>
                <a:spcPts val="260"/>
              </a:spcBef>
            </a:pPr>
            <a:r>
              <a:rPr sz="1200" i="1" spc="-80" dirty="0">
                <a:solidFill>
                  <a:srgbClr val="6A6A7E"/>
                </a:solidFill>
                <a:latin typeface="Arial"/>
                <a:cs typeface="Arial"/>
              </a:rPr>
              <a:t>Grants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50" dirty="0">
                <a:solidFill>
                  <a:srgbClr val="6A6A7E"/>
                </a:solidFill>
                <a:latin typeface="HelveticaNeue-LightItalic"/>
                <a:cs typeface="HelveticaNeue-LightItalic"/>
              </a:rPr>
              <a:t>&amp; </a:t>
            </a:r>
            <a:r>
              <a:rPr sz="1200" i="1" spc="-10" dirty="0">
                <a:solidFill>
                  <a:srgbClr val="6A6A7E"/>
                </a:solidFill>
                <a:latin typeface="HelveticaNeue-LightItalic"/>
                <a:cs typeface="HelveticaNeue-LightItalic"/>
              </a:rPr>
              <a:t>contracted services</a:t>
            </a:r>
            <a:endParaRPr sz="1200">
              <a:latin typeface="HelveticaNeue-LightItalic"/>
              <a:cs typeface="HelveticaNeue-LightItalic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387626" y="3881066"/>
            <a:ext cx="1130935" cy="1201420"/>
            <a:chOff x="6387626" y="3881066"/>
            <a:chExt cx="1130935" cy="1201420"/>
          </a:xfrm>
        </p:grpSpPr>
        <p:sp>
          <p:nvSpPr>
            <p:cNvPr id="14" name="object 14"/>
            <p:cNvSpPr/>
            <p:nvPr/>
          </p:nvSpPr>
          <p:spPr>
            <a:xfrm>
              <a:off x="6463188" y="3961319"/>
              <a:ext cx="979805" cy="1040765"/>
            </a:xfrm>
            <a:custGeom>
              <a:avLst/>
              <a:gdLst/>
              <a:ahLst/>
              <a:cxnLst/>
              <a:rect l="l" t="t" r="r" b="b"/>
              <a:pathLst>
                <a:path w="979804" h="1040764">
                  <a:moveTo>
                    <a:pt x="979652" y="1040472"/>
                  </a:moveTo>
                  <a:lnTo>
                    <a:pt x="0" y="0"/>
                  </a:lnTo>
                </a:path>
              </a:pathLst>
            </a:custGeom>
            <a:ln w="50799">
              <a:solidFill>
                <a:srgbClr val="6A6A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43584" y="4902248"/>
              <a:ext cx="174815" cy="17979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87626" y="3881066"/>
              <a:ext cx="174815" cy="179793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 rot="2760000">
            <a:off x="6930909" y="4044671"/>
            <a:ext cx="676519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85" dirty="0">
                <a:solidFill>
                  <a:srgbClr val="6A6A7E"/>
                </a:solidFill>
                <a:latin typeface="Arial"/>
                <a:cs typeface="Arial"/>
              </a:rPr>
              <a:t>Grants</a:t>
            </a:r>
            <a:r>
              <a:rPr sz="1200" i="1" spc="-3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95" dirty="0">
                <a:solidFill>
                  <a:srgbClr val="6A6A7E"/>
                </a:solidFill>
                <a:latin typeface="Arial"/>
                <a:cs typeface="Arial"/>
              </a:rPr>
              <a:t>and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 rot="2760000">
            <a:off x="6683768" y="4159487"/>
            <a:ext cx="933277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Other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85" dirty="0">
                <a:solidFill>
                  <a:srgbClr val="6A6A7E"/>
                </a:solidFill>
                <a:latin typeface="Arial"/>
                <a:cs typeface="Arial"/>
              </a:rPr>
              <a:t>Financial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 rot="2760000">
            <a:off x="6771357" y="4274064"/>
            <a:ext cx="520644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55" dirty="0">
                <a:solidFill>
                  <a:srgbClr val="6A6A7E"/>
                </a:solidFill>
                <a:latin typeface="Arial"/>
                <a:cs typeface="Arial"/>
              </a:rPr>
              <a:t>Support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518400" y="1983699"/>
            <a:ext cx="1874520" cy="1955800"/>
            <a:chOff x="7518400" y="1983699"/>
            <a:chExt cx="1874520" cy="1955800"/>
          </a:xfrm>
        </p:grpSpPr>
        <p:sp>
          <p:nvSpPr>
            <p:cNvPr id="21" name="object 21"/>
            <p:cNvSpPr/>
            <p:nvPr/>
          </p:nvSpPr>
          <p:spPr>
            <a:xfrm>
              <a:off x="7518400" y="2546908"/>
              <a:ext cx="1874520" cy="1392555"/>
            </a:xfrm>
            <a:custGeom>
              <a:avLst/>
              <a:gdLst/>
              <a:ahLst/>
              <a:cxnLst/>
              <a:rect l="l" t="t" r="r" b="b"/>
              <a:pathLst>
                <a:path w="1874520" h="1392554">
                  <a:moveTo>
                    <a:pt x="1874520" y="0"/>
                  </a:moveTo>
                  <a:lnTo>
                    <a:pt x="0" y="0"/>
                  </a:lnTo>
                  <a:lnTo>
                    <a:pt x="0" y="1392135"/>
                  </a:lnTo>
                  <a:lnTo>
                    <a:pt x="1874520" y="1392135"/>
                  </a:lnTo>
                  <a:lnTo>
                    <a:pt x="1874520" y="0"/>
                  </a:lnTo>
                  <a:close/>
                </a:path>
              </a:pathLst>
            </a:custGeom>
            <a:solidFill>
              <a:srgbClr val="EE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518400" y="1983699"/>
              <a:ext cx="1874520" cy="1082040"/>
            </a:xfrm>
            <a:custGeom>
              <a:avLst/>
              <a:gdLst/>
              <a:ahLst/>
              <a:cxnLst/>
              <a:rect l="l" t="t" r="r" b="b"/>
              <a:pathLst>
                <a:path w="1874520" h="1082039">
                  <a:moveTo>
                    <a:pt x="937259" y="0"/>
                  </a:moveTo>
                  <a:lnTo>
                    <a:pt x="877985" y="1064"/>
                  </a:lnTo>
                  <a:lnTo>
                    <a:pt x="819691" y="4215"/>
                  </a:lnTo>
                  <a:lnTo>
                    <a:pt x="762486" y="9389"/>
                  </a:lnTo>
                  <a:lnTo>
                    <a:pt x="706480" y="16523"/>
                  </a:lnTo>
                  <a:lnTo>
                    <a:pt x="651784" y="25553"/>
                  </a:lnTo>
                  <a:lnTo>
                    <a:pt x="598506" y="36417"/>
                  </a:lnTo>
                  <a:lnTo>
                    <a:pt x="546757" y="49050"/>
                  </a:lnTo>
                  <a:lnTo>
                    <a:pt x="496647" y="63389"/>
                  </a:lnTo>
                  <a:lnTo>
                    <a:pt x="448285" y="79372"/>
                  </a:lnTo>
                  <a:lnTo>
                    <a:pt x="401781" y="96933"/>
                  </a:lnTo>
                  <a:lnTo>
                    <a:pt x="357244" y="116011"/>
                  </a:lnTo>
                  <a:lnTo>
                    <a:pt x="314786" y="136542"/>
                  </a:lnTo>
                  <a:lnTo>
                    <a:pt x="274515" y="158462"/>
                  </a:lnTo>
                  <a:lnTo>
                    <a:pt x="236541" y="181708"/>
                  </a:lnTo>
                  <a:lnTo>
                    <a:pt x="200974" y="206217"/>
                  </a:lnTo>
                  <a:lnTo>
                    <a:pt x="167924" y="231925"/>
                  </a:lnTo>
                  <a:lnTo>
                    <a:pt x="137500" y="258769"/>
                  </a:lnTo>
                  <a:lnTo>
                    <a:pt x="109813" y="286685"/>
                  </a:lnTo>
                  <a:lnTo>
                    <a:pt x="84972" y="315611"/>
                  </a:lnTo>
                  <a:lnTo>
                    <a:pt x="44268" y="376235"/>
                  </a:lnTo>
                  <a:lnTo>
                    <a:pt x="16265" y="440136"/>
                  </a:lnTo>
                  <a:lnTo>
                    <a:pt x="1843" y="506805"/>
                  </a:lnTo>
                  <a:lnTo>
                    <a:pt x="0" y="541019"/>
                  </a:lnTo>
                  <a:lnTo>
                    <a:pt x="1843" y="575234"/>
                  </a:lnTo>
                  <a:lnTo>
                    <a:pt x="16265" y="641903"/>
                  </a:lnTo>
                  <a:lnTo>
                    <a:pt x="44268" y="705804"/>
                  </a:lnTo>
                  <a:lnTo>
                    <a:pt x="84972" y="766428"/>
                  </a:lnTo>
                  <a:lnTo>
                    <a:pt x="109813" y="795354"/>
                  </a:lnTo>
                  <a:lnTo>
                    <a:pt x="137500" y="823270"/>
                  </a:lnTo>
                  <a:lnTo>
                    <a:pt x="167924" y="850114"/>
                  </a:lnTo>
                  <a:lnTo>
                    <a:pt x="200974" y="875822"/>
                  </a:lnTo>
                  <a:lnTo>
                    <a:pt x="236541" y="900331"/>
                  </a:lnTo>
                  <a:lnTo>
                    <a:pt x="274515" y="923577"/>
                  </a:lnTo>
                  <a:lnTo>
                    <a:pt x="314786" y="945497"/>
                  </a:lnTo>
                  <a:lnTo>
                    <a:pt x="357244" y="966028"/>
                  </a:lnTo>
                  <a:lnTo>
                    <a:pt x="401781" y="985106"/>
                  </a:lnTo>
                  <a:lnTo>
                    <a:pt x="448285" y="1002667"/>
                  </a:lnTo>
                  <a:lnTo>
                    <a:pt x="496647" y="1018650"/>
                  </a:lnTo>
                  <a:lnTo>
                    <a:pt x="546757" y="1032989"/>
                  </a:lnTo>
                  <a:lnTo>
                    <a:pt x="598506" y="1045622"/>
                  </a:lnTo>
                  <a:lnTo>
                    <a:pt x="651784" y="1056486"/>
                  </a:lnTo>
                  <a:lnTo>
                    <a:pt x="706480" y="1065516"/>
                  </a:lnTo>
                  <a:lnTo>
                    <a:pt x="762486" y="1072650"/>
                  </a:lnTo>
                  <a:lnTo>
                    <a:pt x="819691" y="1077824"/>
                  </a:lnTo>
                  <a:lnTo>
                    <a:pt x="877985" y="1080975"/>
                  </a:lnTo>
                  <a:lnTo>
                    <a:pt x="937259" y="1082039"/>
                  </a:lnTo>
                  <a:lnTo>
                    <a:pt x="996534" y="1080975"/>
                  </a:lnTo>
                  <a:lnTo>
                    <a:pt x="1054828" y="1077824"/>
                  </a:lnTo>
                  <a:lnTo>
                    <a:pt x="1112033" y="1072650"/>
                  </a:lnTo>
                  <a:lnTo>
                    <a:pt x="1168039" y="1065516"/>
                  </a:lnTo>
                  <a:lnTo>
                    <a:pt x="1222735" y="1056486"/>
                  </a:lnTo>
                  <a:lnTo>
                    <a:pt x="1276013" y="1045622"/>
                  </a:lnTo>
                  <a:lnTo>
                    <a:pt x="1327762" y="1032989"/>
                  </a:lnTo>
                  <a:lnTo>
                    <a:pt x="1377872" y="1018650"/>
                  </a:lnTo>
                  <a:lnTo>
                    <a:pt x="1426234" y="1002667"/>
                  </a:lnTo>
                  <a:lnTo>
                    <a:pt x="1472738" y="985106"/>
                  </a:lnTo>
                  <a:lnTo>
                    <a:pt x="1517275" y="966028"/>
                  </a:lnTo>
                  <a:lnTo>
                    <a:pt x="1559733" y="945497"/>
                  </a:lnTo>
                  <a:lnTo>
                    <a:pt x="1600004" y="923577"/>
                  </a:lnTo>
                  <a:lnTo>
                    <a:pt x="1637978" y="900331"/>
                  </a:lnTo>
                  <a:lnTo>
                    <a:pt x="1673545" y="875822"/>
                  </a:lnTo>
                  <a:lnTo>
                    <a:pt x="1706595" y="850114"/>
                  </a:lnTo>
                  <a:lnTo>
                    <a:pt x="1737019" y="823270"/>
                  </a:lnTo>
                  <a:lnTo>
                    <a:pt x="1764706" y="795354"/>
                  </a:lnTo>
                  <a:lnTo>
                    <a:pt x="1789547" y="766428"/>
                  </a:lnTo>
                  <a:lnTo>
                    <a:pt x="1830251" y="705804"/>
                  </a:lnTo>
                  <a:lnTo>
                    <a:pt x="1858254" y="641903"/>
                  </a:lnTo>
                  <a:lnTo>
                    <a:pt x="1872676" y="575234"/>
                  </a:lnTo>
                  <a:lnTo>
                    <a:pt x="1874519" y="541019"/>
                  </a:lnTo>
                  <a:lnTo>
                    <a:pt x="1872676" y="506805"/>
                  </a:lnTo>
                  <a:lnTo>
                    <a:pt x="1858254" y="440136"/>
                  </a:lnTo>
                  <a:lnTo>
                    <a:pt x="1830251" y="376235"/>
                  </a:lnTo>
                  <a:lnTo>
                    <a:pt x="1789547" y="315611"/>
                  </a:lnTo>
                  <a:lnTo>
                    <a:pt x="1764706" y="286685"/>
                  </a:lnTo>
                  <a:lnTo>
                    <a:pt x="1737019" y="258769"/>
                  </a:lnTo>
                  <a:lnTo>
                    <a:pt x="1706595" y="231925"/>
                  </a:lnTo>
                  <a:lnTo>
                    <a:pt x="1673545" y="206217"/>
                  </a:lnTo>
                  <a:lnTo>
                    <a:pt x="1637978" y="181708"/>
                  </a:lnTo>
                  <a:lnTo>
                    <a:pt x="1600004" y="158462"/>
                  </a:lnTo>
                  <a:lnTo>
                    <a:pt x="1559733" y="136542"/>
                  </a:lnTo>
                  <a:lnTo>
                    <a:pt x="1517275" y="116011"/>
                  </a:lnTo>
                  <a:lnTo>
                    <a:pt x="1472738" y="96933"/>
                  </a:lnTo>
                  <a:lnTo>
                    <a:pt x="1426234" y="79372"/>
                  </a:lnTo>
                  <a:lnTo>
                    <a:pt x="1377872" y="63389"/>
                  </a:lnTo>
                  <a:lnTo>
                    <a:pt x="1327762" y="49050"/>
                  </a:lnTo>
                  <a:lnTo>
                    <a:pt x="1276013" y="36417"/>
                  </a:lnTo>
                  <a:lnTo>
                    <a:pt x="1222735" y="25553"/>
                  </a:lnTo>
                  <a:lnTo>
                    <a:pt x="1168039" y="16523"/>
                  </a:lnTo>
                  <a:lnTo>
                    <a:pt x="1112033" y="9389"/>
                  </a:lnTo>
                  <a:lnTo>
                    <a:pt x="1054828" y="4215"/>
                  </a:lnTo>
                  <a:lnTo>
                    <a:pt x="996534" y="1064"/>
                  </a:lnTo>
                  <a:lnTo>
                    <a:pt x="937259" y="0"/>
                  </a:lnTo>
                  <a:close/>
                </a:path>
              </a:pathLst>
            </a:custGeom>
            <a:solidFill>
              <a:srgbClr val="908A3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7874316" y="2063963"/>
            <a:ext cx="1162685" cy="6858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214629">
              <a:lnSpc>
                <a:spcPts val="1700"/>
              </a:lnSpc>
              <a:spcBef>
                <a:spcPts val="240"/>
              </a:spcBef>
            </a:pP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ALIGNED </a:t>
            </a:r>
            <a:r>
              <a:rPr sz="1500" b="1" spc="-150" dirty="0">
                <a:solidFill>
                  <a:srgbClr val="FFFFFF"/>
                </a:solidFill>
                <a:latin typeface="Arial"/>
                <a:cs typeface="Arial"/>
              </a:rPr>
              <a:t>NON-</a:t>
            </a:r>
            <a:r>
              <a:rPr sz="1500" b="1" spc="-140" dirty="0">
                <a:solidFill>
                  <a:srgbClr val="FFFFFF"/>
                </a:solidFill>
                <a:latin typeface="Arial"/>
                <a:cs typeface="Arial"/>
              </a:rPr>
              <a:t>PROFIT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95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500" dirty="0">
              <a:latin typeface="Arial"/>
              <a:cs typeface="Arial"/>
            </a:endParaRPr>
          </a:p>
          <a:p>
            <a:pPr marL="102235">
              <a:lnSpc>
                <a:spcPts val="1660"/>
              </a:lnSpc>
            </a:pPr>
            <a:r>
              <a:rPr sz="1600" i="1" spc="-170" dirty="0">
                <a:solidFill>
                  <a:srgbClr val="FFFFFF"/>
                </a:solidFill>
                <a:latin typeface="Arial"/>
                <a:cs typeface="Arial"/>
              </a:rPr>
              <a:t>Renewing</a:t>
            </a:r>
            <a:r>
              <a:rPr sz="16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i="1" spc="-2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1600" i="1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609711" y="2711472"/>
            <a:ext cx="1515730" cy="11567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655">
              <a:lnSpc>
                <a:spcPct val="100000"/>
              </a:lnSpc>
              <a:spcBef>
                <a:spcPts val="100"/>
              </a:spcBef>
            </a:pPr>
            <a:r>
              <a:rPr sz="1600" i="1" spc="-95" dirty="0">
                <a:solidFill>
                  <a:srgbClr val="FFFFFF"/>
                </a:solidFill>
                <a:latin typeface="Arial"/>
                <a:cs typeface="Arial"/>
              </a:rPr>
              <a:t>Countryside</a:t>
            </a:r>
            <a:endParaRPr sz="1600" i="1" dirty="0">
              <a:latin typeface="Arial"/>
              <a:cs typeface="Arial"/>
            </a:endParaRPr>
          </a:p>
          <a:p>
            <a:pPr marL="165100" marR="5080" indent="-152400">
              <a:lnSpc>
                <a:spcPts val="1400"/>
              </a:lnSpc>
              <a:spcBef>
                <a:spcPts val="1350"/>
              </a:spcBef>
              <a:buChar char="•"/>
              <a:tabLst>
                <a:tab pos="165100" algn="l"/>
              </a:tabLst>
            </a:pPr>
            <a:r>
              <a:rPr sz="1200" spc="-85" dirty="0">
                <a:solidFill>
                  <a:srgbClr val="6A6A7E"/>
                </a:solidFill>
                <a:latin typeface="Arial"/>
                <a:cs typeface="Arial"/>
              </a:rPr>
              <a:t>Provides</a:t>
            </a:r>
            <a:r>
              <a:rPr sz="1200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6A6A7E"/>
                </a:solidFill>
                <a:latin typeface="Arial"/>
                <a:cs typeface="Arial"/>
              </a:rPr>
              <a:t>technical 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support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through </a:t>
            </a:r>
            <a:r>
              <a:rPr sz="1200" spc="-75" dirty="0">
                <a:solidFill>
                  <a:srgbClr val="6A6A7E"/>
                </a:solidFill>
                <a:latin typeface="Arial"/>
                <a:cs typeface="Arial"/>
              </a:rPr>
              <a:t>Navigator’s</a:t>
            </a:r>
            <a:r>
              <a:rPr sz="1200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105" dirty="0">
                <a:solidFill>
                  <a:srgbClr val="6A6A7E"/>
                </a:solidFill>
                <a:latin typeface="Arial"/>
                <a:cs typeface="Arial"/>
              </a:rPr>
              <a:t>Role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6A6A7E"/>
                </a:solidFill>
                <a:latin typeface="Arial"/>
                <a:cs typeface="Arial"/>
              </a:rPr>
              <a:t>to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farmers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518398" y="4414022"/>
            <a:ext cx="1874520" cy="2905760"/>
            <a:chOff x="7518398" y="4414022"/>
            <a:chExt cx="1874520" cy="2905760"/>
          </a:xfrm>
        </p:grpSpPr>
        <p:sp>
          <p:nvSpPr>
            <p:cNvPr id="26" name="object 26"/>
            <p:cNvSpPr/>
            <p:nvPr/>
          </p:nvSpPr>
          <p:spPr>
            <a:xfrm>
              <a:off x="7518399" y="4888725"/>
              <a:ext cx="1874520" cy="2430780"/>
            </a:xfrm>
            <a:custGeom>
              <a:avLst/>
              <a:gdLst/>
              <a:ahLst/>
              <a:cxnLst/>
              <a:rect l="l" t="t" r="r" b="b"/>
              <a:pathLst>
                <a:path w="1874520" h="2430779">
                  <a:moveTo>
                    <a:pt x="1874520" y="0"/>
                  </a:moveTo>
                  <a:lnTo>
                    <a:pt x="0" y="0"/>
                  </a:lnTo>
                  <a:lnTo>
                    <a:pt x="0" y="2430780"/>
                  </a:lnTo>
                  <a:lnTo>
                    <a:pt x="1874520" y="2430780"/>
                  </a:lnTo>
                  <a:lnTo>
                    <a:pt x="1874520" y="0"/>
                  </a:lnTo>
                  <a:close/>
                </a:path>
              </a:pathLst>
            </a:custGeom>
            <a:solidFill>
              <a:srgbClr val="EEEB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518398" y="4414022"/>
              <a:ext cx="1874520" cy="1082040"/>
            </a:xfrm>
            <a:custGeom>
              <a:avLst/>
              <a:gdLst/>
              <a:ahLst/>
              <a:cxnLst/>
              <a:rect l="l" t="t" r="r" b="b"/>
              <a:pathLst>
                <a:path w="1874520" h="1082039">
                  <a:moveTo>
                    <a:pt x="937259" y="0"/>
                  </a:moveTo>
                  <a:lnTo>
                    <a:pt x="877985" y="1064"/>
                  </a:lnTo>
                  <a:lnTo>
                    <a:pt x="819691" y="4215"/>
                  </a:lnTo>
                  <a:lnTo>
                    <a:pt x="762486" y="9389"/>
                  </a:lnTo>
                  <a:lnTo>
                    <a:pt x="706480" y="16523"/>
                  </a:lnTo>
                  <a:lnTo>
                    <a:pt x="651784" y="25553"/>
                  </a:lnTo>
                  <a:lnTo>
                    <a:pt x="598506" y="36417"/>
                  </a:lnTo>
                  <a:lnTo>
                    <a:pt x="546757" y="49050"/>
                  </a:lnTo>
                  <a:lnTo>
                    <a:pt x="496647" y="63389"/>
                  </a:lnTo>
                  <a:lnTo>
                    <a:pt x="448285" y="79372"/>
                  </a:lnTo>
                  <a:lnTo>
                    <a:pt x="401781" y="96933"/>
                  </a:lnTo>
                  <a:lnTo>
                    <a:pt x="357244" y="116011"/>
                  </a:lnTo>
                  <a:lnTo>
                    <a:pt x="314786" y="136542"/>
                  </a:lnTo>
                  <a:lnTo>
                    <a:pt x="274515" y="158462"/>
                  </a:lnTo>
                  <a:lnTo>
                    <a:pt x="236541" y="181708"/>
                  </a:lnTo>
                  <a:lnTo>
                    <a:pt x="200974" y="206217"/>
                  </a:lnTo>
                  <a:lnTo>
                    <a:pt x="167924" y="231925"/>
                  </a:lnTo>
                  <a:lnTo>
                    <a:pt x="137500" y="258769"/>
                  </a:lnTo>
                  <a:lnTo>
                    <a:pt x="109813" y="286685"/>
                  </a:lnTo>
                  <a:lnTo>
                    <a:pt x="84972" y="315611"/>
                  </a:lnTo>
                  <a:lnTo>
                    <a:pt x="44268" y="376235"/>
                  </a:lnTo>
                  <a:lnTo>
                    <a:pt x="16265" y="440136"/>
                  </a:lnTo>
                  <a:lnTo>
                    <a:pt x="1843" y="506805"/>
                  </a:lnTo>
                  <a:lnTo>
                    <a:pt x="0" y="541020"/>
                  </a:lnTo>
                  <a:lnTo>
                    <a:pt x="1843" y="575234"/>
                  </a:lnTo>
                  <a:lnTo>
                    <a:pt x="16265" y="641903"/>
                  </a:lnTo>
                  <a:lnTo>
                    <a:pt x="44268" y="705804"/>
                  </a:lnTo>
                  <a:lnTo>
                    <a:pt x="84972" y="766428"/>
                  </a:lnTo>
                  <a:lnTo>
                    <a:pt x="109813" y="795354"/>
                  </a:lnTo>
                  <a:lnTo>
                    <a:pt x="137500" y="823270"/>
                  </a:lnTo>
                  <a:lnTo>
                    <a:pt x="167924" y="850114"/>
                  </a:lnTo>
                  <a:lnTo>
                    <a:pt x="200974" y="875822"/>
                  </a:lnTo>
                  <a:lnTo>
                    <a:pt x="236541" y="900331"/>
                  </a:lnTo>
                  <a:lnTo>
                    <a:pt x="274515" y="923577"/>
                  </a:lnTo>
                  <a:lnTo>
                    <a:pt x="314786" y="945497"/>
                  </a:lnTo>
                  <a:lnTo>
                    <a:pt x="357244" y="966028"/>
                  </a:lnTo>
                  <a:lnTo>
                    <a:pt x="401781" y="985106"/>
                  </a:lnTo>
                  <a:lnTo>
                    <a:pt x="448285" y="1002667"/>
                  </a:lnTo>
                  <a:lnTo>
                    <a:pt x="496647" y="1018650"/>
                  </a:lnTo>
                  <a:lnTo>
                    <a:pt x="546757" y="1032989"/>
                  </a:lnTo>
                  <a:lnTo>
                    <a:pt x="598506" y="1045622"/>
                  </a:lnTo>
                  <a:lnTo>
                    <a:pt x="651784" y="1056486"/>
                  </a:lnTo>
                  <a:lnTo>
                    <a:pt x="706480" y="1065516"/>
                  </a:lnTo>
                  <a:lnTo>
                    <a:pt x="762486" y="1072650"/>
                  </a:lnTo>
                  <a:lnTo>
                    <a:pt x="819691" y="1077824"/>
                  </a:lnTo>
                  <a:lnTo>
                    <a:pt x="877985" y="1080975"/>
                  </a:lnTo>
                  <a:lnTo>
                    <a:pt x="937259" y="1082040"/>
                  </a:lnTo>
                  <a:lnTo>
                    <a:pt x="996534" y="1080975"/>
                  </a:lnTo>
                  <a:lnTo>
                    <a:pt x="1054828" y="1077824"/>
                  </a:lnTo>
                  <a:lnTo>
                    <a:pt x="1112033" y="1072650"/>
                  </a:lnTo>
                  <a:lnTo>
                    <a:pt x="1168039" y="1065516"/>
                  </a:lnTo>
                  <a:lnTo>
                    <a:pt x="1222735" y="1056486"/>
                  </a:lnTo>
                  <a:lnTo>
                    <a:pt x="1276013" y="1045622"/>
                  </a:lnTo>
                  <a:lnTo>
                    <a:pt x="1327762" y="1032989"/>
                  </a:lnTo>
                  <a:lnTo>
                    <a:pt x="1377872" y="1018650"/>
                  </a:lnTo>
                  <a:lnTo>
                    <a:pt x="1426234" y="1002667"/>
                  </a:lnTo>
                  <a:lnTo>
                    <a:pt x="1472738" y="985106"/>
                  </a:lnTo>
                  <a:lnTo>
                    <a:pt x="1517275" y="966028"/>
                  </a:lnTo>
                  <a:lnTo>
                    <a:pt x="1559733" y="945497"/>
                  </a:lnTo>
                  <a:lnTo>
                    <a:pt x="1600004" y="923577"/>
                  </a:lnTo>
                  <a:lnTo>
                    <a:pt x="1637978" y="900331"/>
                  </a:lnTo>
                  <a:lnTo>
                    <a:pt x="1673545" y="875822"/>
                  </a:lnTo>
                  <a:lnTo>
                    <a:pt x="1706595" y="850114"/>
                  </a:lnTo>
                  <a:lnTo>
                    <a:pt x="1737019" y="823270"/>
                  </a:lnTo>
                  <a:lnTo>
                    <a:pt x="1764706" y="795354"/>
                  </a:lnTo>
                  <a:lnTo>
                    <a:pt x="1789547" y="766428"/>
                  </a:lnTo>
                  <a:lnTo>
                    <a:pt x="1830251" y="705804"/>
                  </a:lnTo>
                  <a:lnTo>
                    <a:pt x="1858254" y="641903"/>
                  </a:lnTo>
                  <a:lnTo>
                    <a:pt x="1872676" y="575234"/>
                  </a:lnTo>
                  <a:lnTo>
                    <a:pt x="1874519" y="541020"/>
                  </a:lnTo>
                  <a:lnTo>
                    <a:pt x="1872676" y="506805"/>
                  </a:lnTo>
                  <a:lnTo>
                    <a:pt x="1858254" y="440136"/>
                  </a:lnTo>
                  <a:lnTo>
                    <a:pt x="1830251" y="376235"/>
                  </a:lnTo>
                  <a:lnTo>
                    <a:pt x="1789547" y="315611"/>
                  </a:lnTo>
                  <a:lnTo>
                    <a:pt x="1764706" y="286685"/>
                  </a:lnTo>
                  <a:lnTo>
                    <a:pt x="1737019" y="258769"/>
                  </a:lnTo>
                  <a:lnTo>
                    <a:pt x="1706595" y="231925"/>
                  </a:lnTo>
                  <a:lnTo>
                    <a:pt x="1673545" y="206217"/>
                  </a:lnTo>
                  <a:lnTo>
                    <a:pt x="1637978" y="181708"/>
                  </a:lnTo>
                  <a:lnTo>
                    <a:pt x="1600004" y="158462"/>
                  </a:lnTo>
                  <a:lnTo>
                    <a:pt x="1559733" y="136542"/>
                  </a:lnTo>
                  <a:lnTo>
                    <a:pt x="1517275" y="116011"/>
                  </a:lnTo>
                  <a:lnTo>
                    <a:pt x="1472738" y="96933"/>
                  </a:lnTo>
                  <a:lnTo>
                    <a:pt x="1426234" y="79372"/>
                  </a:lnTo>
                  <a:lnTo>
                    <a:pt x="1377872" y="63389"/>
                  </a:lnTo>
                  <a:lnTo>
                    <a:pt x="1327762" y="49050"/>
                  </a:lnTo>
                  <a:lnTo>
                    <a:pt x="1276013" y="36417"/>
                  </a:lnTo>
                  <a:lnTo>
                    <a:pt x="1222735" y="25553"/>
                  </a:lnTo>
                  <a:lnTo>
                    <a:pt x="1168039" y="16523"/>
                  </a:lnTo>
                  <a:lnTo>
                    <a:pt x="1112033" y="9389"/>
                  </a:lnTo>
                  <a:lnTo>
                    <a:pt x="1054828" y="4215"/>
                  </a:lnTo>
                  <a:lnTo>
                    <a:pt x="996534" y="1064"/>
                  </a:lnTo>
                  <a:lnTo>
                    <a:pt x="937259" y="0"/>
                  </a:lnTo>
                  <a:close/>
                </a:path>
              </a:pathLst>
            </a:custGeom>
            <a:solidFill>
              <a:srgbClr val="908A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933867" y="4494288"/>
            <a:ext cx="1043940" cy="47117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156210">
              <a:lnSpc>
                <a:spcPts val="1710"/>
              </a:lnSpc>
              <a:spcBef>
                <a:spcPts val="229"/>
              </a:spcBef>
            </a:pP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ALIGNED </a:t>
            </a:r>
            <a:r>
              <a:rPr sz="1500" b="1" spc="-150" dirty="0">
                <a:solidFill>
                  <a:srgbClr val="FFFFFF"/>
                </a:solidFill>
                <a:latin typeface="Arial"/>
                <a:cs typeface="Arial"/>
              </a:rPr>
              <a:t>NON-</a:t>
            </a:r>
            <a:r>
              <a:rPr sz="1500" b="1" spc="-135" dirty="0">
                <a:solidFill>
                  <a:srgbClr val="FFFFFF"/>
                </a:solidFill>
                <a:latin typeface="Arial"/>
                <a:cs typeface="Arial"/>
              </a:rPr>
              <a:t>PROFIT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18397" y="4960289"/>
            <a:ext cx="1874521" cy="2299989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560705" marR="374015" indent="-179705">
              <a:lnSpc>
                <a:spcPts val="1580"/>
              </a:lnSpc>
              <a:spcBef>
                <a:spcPts val="235"/>
              </a:spcBef>
            </a:pPr>
            <a:r>
              <a:rPr sz="1600" i="1" spc="-45" dirty="0">
                <a:solidFill>
                  <a:srgbClr val="FFFFFF"/>
                </a:solidFill>
                <a:latin typeface="HelveticaNeue-Light"/>
                <a:cs typeface="HelveticaNeue-Light"/>
              </a:rPr>
              <a:t>West</a:t>
            </a:r>
            <a:r>
              <a:rPr sz="1600" i="1" spc="-35" dirty="0">
                <a:solidFill>
                  <a:srgbClr val="FFFFFF"/>
                </a:solidFill>
                <a:latin typeface="HelveticaNeue-Light"/>
                <a:cs typeface="HelveticaNeue-Light"/>
              </a:rPr>
              <a:t> </a:t>
            </a:r>
            <a:r>
              <a:rPr sz="1600" i="1" spc="-50" dirty="0">
                <a:solidFill>
                  <a:srgbClr val="FFFFFF"/>
                </a:solidFill>
                <a:latin typeface="HelveticaNeue-Light"/>
                <a:cs typeface="HelveticaNeue-Light"/>
              </a:rPr>
              <a:t>Central </a:t>
            </a:r>
            <a:r>
              <a:rPr sz="1600" i="1" spc="-10" dirty="0">
                <a:solidFill>
                  <a:srgbClr val="FFFFFF"/>
                </a:solidFill>
                <a:latin typeface="HelveticaNeue-Light"/>
                <a:cs typeface="HelveticaNeue-Light"/>
              </a:rPr>
              <a:t>Initiative</a:t>
            </a:r>
            <a:endParaRPr sz="1600" i="1" dirty="0">
              <a:latin typeface="HelveticaNeue-Light"/>
              <a:cs typeface="HelveticaNeue-Light"/>
            </a:endParaRPr>
          </a:p>
          <a:p>
            <a:pPr marL="165100" marR="7620" indent="-152400">
              <a:lnSpc>
                <a:spcPts val="1400"/>
              </a:lnSpc>
              <a:spcBef>
                <a:spcPts val="1120"/>
              </a:spcBef>
              <a:buChar char="•"/>
              <a:tabLst>
                <a:tab pos="165100" algn="l"/>
              </a:tabLst>
            </a:pPr>
            <a:r>
              <a:rPr sz="1200" spc="-80" dirty="0">
                <a:solidFill>
                  <a:srgbClr val="6A6A7E"/>
                </a:solidFill>
                <a:latin typeface="Arial"/>
                <a:cs typeface="Arial"/>
              </a:rPr>
              <a:t>Maintains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6A6A7E"/>
                </a:solidFill>
                <a:latin typeface="Arial"/>
                <a:cs typeface="Arial"/>
              </a:rPr>
              <a:t>funds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A6A7E"/>
                </a:solidFill>
                <a:latin typeface="Arial"/>
                <a:cs typeface="Arial"/>
              </a:rPr>
              <a:t>for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6A6A7E"/>
                </a:solidFill>
                <a:latin typeface="Arial"/>
                <a:cs typeface="Arial"/>
              </a:rPr>
              <a:t>land </a:t>
            </a:r>
            <a:r>
              <a:rPr sz="1200" spc="-60" dirty="0">
                <a:solidFill>
                  <a:srgbClr val="6A6A7E"/>
                </a:solidFill>
                <a:latin typeface="Arial"/>
                <a:cs typeface="Arial"/>
              </a:rPr>
              <a:t>acquisition</a:t>
            </a:r>
            <a:r>
              <a:rPr sz="1200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or</a:t>
            </a:r>
            <a:r>
              <a:rPr sz="1200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6A6A7E"/>
                </a:solidFill>
                <a:latin typeface="Arial"/>
                <a:cs typeface="Arial"/>
              </a:rPr>
              <a:t>investment </a:t>
            </a:r>
            <a:r>
              <a:rPr sz="1200" i="1" spc="-70" dirty="0">
                <a:solidFill>
                  <a:srgbClr val="6A6A7E"/>
                </a:solidFill>
                <a:latin typeface="Arial"/>
                <a:cs typeface="Arial"/>
              </a:rPr>
              <a:t>(Fund</a:t>
            </a:r>
            <a:r>
              <a:rPr sz="1200" i="1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95" dirty="0">
                <a:solidFill>
                  <a:srgbClr val="6A6A7E"/>
                </a:solidFill>
                <a:latin typeface="Arial"/>
                <a:cs typeface="Arial"/>
              </a:rPr>
              <a:t>management</a:t>
            </a:r>
            <a:r>
              <a:rPr sz="1200" i="1" spc="-3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0" dirty="0">
                <a:solidFill>
                  <a:srgbClr val="6A6A7E"/>
                </a:solidFill>
                <a:latin typeface="Arial"/>
                <a:cs typeface="Arial"/>
              </a:rPr>
              <a:t>fees </a:t>
            </a:r>
            <a:r>
              <a:rPr sz="1200" i="1" spc="-70" dirty="0">
                <a:solidFill>
                  <a:srgbClr val="6A6A7E"/>
                </a:solidFill>
                <a:latin typeface="Arial"/>
                <a:cs typeface="Arial"/>
              </a:rPr>
              <a:t>&amp;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75" dirty="0">
                <a:solidFill>
                  <a:srgbClr val="6A6A7E"/>
                </a:solidFill>
                <a:latin typeface="Arial"/>
                <a:cs typeface="Arial"/>
              </a:rPr>
              <a:t>grants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60" dirty="0">
                <a:solidFill>
                  <a:srgbClr val="6A6A7E"/>
                </a:solidFill>
                <a:latin typeface="Arial"/>
                <a:cs typeface="Arial"/>
              </a:rPr>
              <a:t>support</a:t>
            </a: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0" dirty="0">
                <a:solidFill>
                  <a:srgbClr val="6A6A7E"/>
                </a:solidFill>
                <a:latin typeface="Arial"/>
                <a:cs typeface="Arial"/>
              </a:rPr>
              <a:t>role)</a:t>
            </a:r>
            <a:endParaRPr sz="1200" dirty="0">
              <a:latin typeface="Arial"/>
              <a:cs typeface="Arial"/>
            </a:endParaRPr>
          </a:p>
          <a:p>
            <a:pPr marL="165100" marR="217804" indent="-152400">
              <a:lnSpc>
                <a:spcPts val="1400"/>
              </a:lnSpc>
              <a:spcBef>
                <a:spcPts val="400"/>
              </a:spcBef>
              <a:buChar char="•"/>
              <a:tabLst>
                <a:tab pos="165100" algn="l"/>
              </a:tabLst>
            </a:pPr>
            <a:r>
              <a:rPr sz="1200" spc="-125" dirty="0">
                <a:solidFill>
                  <a:srgbClr val="6A6A7E"/>
                </a:solidFill>
                <a:latin typeface="Arial"/>
                <a:cs typeface="Arial"/>
              </a:rPr>
              <a:t>Receives</a:t>
            </a:r>
            <a:r>
              <a:rPr sz="1200" spc="-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6A6A7E"/>
                </a:solidFill>
                <a:latin typeface="Arial"/>
                <a:cs typeface="Arial"/>
              </a:rPr>
              <a:t>donations</a:t>
            </a:r>
            <a:r>
              <a:rPr sz="120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6A6A7E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6A6A7E"/>
                </a:solidFill>
                <a:latin typeface="Arial"/>
                <a:cs typeface="Arial"/>
              </a:rPr>
              <a:t>land</a:t>
            </a:r>
            <a:endParaRPr sz="1200" dirty="0">
              <a:latin typeface="Arial"/>
              <a:cs typeface="Arial"/>
            </a:endParaRPr>
          </a:p>
          <a:p>
            <a:pPr marL="165100" marR="5080" indent="-152400">
              <a:lnSpc>
                <a:spcPts val="1400"/>
              </a:lnSpc>
              <a:spcBef>
                <a:spcPts val="400"/>
              </a:spcBef>
              <a:buChar char="•"/>
              <a:tabLst>
                <a:tab pos="165100" algn="l"/>
              </a:tabLst>
            </a:pPr>
            <a:r>
              <a:rPr sz="1200" spc="-105" dirty="0">
                <a:solidFill>
                  <a:srgbClr val="6A6A7E"/>
                </a:solidFill>
                <a:latin typeface="Arial"/>
                <a:cs typeface="Arial"/>
              </a:rPr>
              <a:t>Owns</a:t>
            </a:r>
            <a:r>
              <a:rPr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6A6A7E"/>
                </a:solidFill>
                <a:latin typeface="Arial"/>
                <a:cs typeface="Arial"/>
              </a:rPr>
              <a:t>land</a:t>
            </a:r>
            <a:r>
              <a:rPr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25" dirty="0">
                <a:solidFill>
                  <a:srgbClr val="6A6A7E"/>
                </a:solidFill>
                <a:latin typeface="Arial"/>
                <a:cs typeface="Arial"/>
              </a:rPr>
              <a:t>(FCP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20" dirty="0">
                <a:solidFill>
                  <a:srgbClr val="6A6A7E"/>
                </a:solidFill>
                <a:latin typeface="Arial"/>
                <a:cs typeface="Arial"/>
              </a:rPr>
              <a:t>manages </a:t>
            </a:r>
            <a:r>
              <a:rPr sz="1200" i="1" spc="-70" dirty="0">
                <a:solidFill>
                  <a:srgbClr val="6A6A7E"/>
                </a:solidFill>
                <a:latin typeface="Arial"/>
                <a:cs typeface="Arial"/>
              </a:rPr>
              <a:t>&amp;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6A6A7E"/>
                </a:solidFill>
                <a:latin typeface="Arial"/>
                <a:cs typeface="Arial"/>
              </a:rPr>
              <a:t>portion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6A6A7E"/>
                </a:solidFill>
                <a:latin typeface="Arial"/>
                <a:cs typeface="Arial"/>
              </a:rPr>
              <a:t>of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14" dirty="0">
                <a:solidFill>
                  <a:srgbClr val="6A6A7E"/>
                </a:solidFill>
                <a:latin typeface="Arial"/>
                <a:cs typeface="Arial"/>
              </a:rPr>
              <a:t>lease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6A6A7E"/>
                </a:solidFill>
                <a:latin typeface="Arial"/>
                <a:cs typeface="Arial"/>
              </a:rPr>
              <a:t>fee </a:t>
            </a:r>
            <a:r>
              <a:rPr sz="1200" i="1" spc="-60" dirty="0">
                <a:solidFill>
                  <a:srgbClr val="6A6A7E"/>
                </a:solidFill>
                <a:latin typeface="Arial"/>
                <a:cs typeface="Arial"/>
              </a:rPr>
              <a:t>supports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80" dirty="0">
                <a:solidFill>
                  <a:srgbClr val="6A6A7E"/>
                </a:solidFill>
                <a:latin typeface="Arial"/>
                <a:cs typeface="Arial"/>
              </a:rPr>
              <a:t>owner</a:t>
            </a: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0" dirty="0">
                <a:solidFill>
                  <a:srgbClr val="6A6A7E"/>
                </a:solidFill>
                <a:latin typeface="Arial"/>
                <a:cs typeface="Arial"/>
              </a:rPr>
              <a:t>role)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73666" y="3285098"/>
            <a:ext cx="2489835" cy="878840"/>
          </a:xfrm>
          <a:prstGeom prst="rect">
            <a:avLst/>
          </a:prstGeom>
          <a:solidFill>
            <a:srgbClr val="2C420B"/>
          </a:solidFill>
        </p:spPr>
        <p:txBody>
          <a:bodyPr vert="horz" wrap="square" lIns="0" tIns="161925" rIns="0" bIns="0" rtlCol="0">
            <a:spAutoFit/>
          </a:bodyPr>
          <a:lstStyle/>
          <a:p>
            <a:pPr marL="80010" marR="73025" indent="675005">
              <a:lnSpc>
                <a:spcPts val="2200"/>
              </a:lnSpc>
              <a:spcBef>
                <a:spcPts val="1275"/>
              </a:spcBef>
            </a:pPr>
            <a:r>
              <a:rPr sz="2000" b="1" spc="-50" dirty="0">
                <a:solidFill>
                  <a:srgbClr val="FFFFFF"/>
                </a:solidFill>
                <a:latin typeface="Arial"/>
                <a:cs typeface="Arial"/>
              </a:rPr>
              <a:t>Farmland </a:t>
            </a:r>
            <a:r>
              <a:rPr sz="2000" b="1" spc="-170" dirty="0">
                <a:solidFill>
                  <a:srgbClr val="FFFFFF"/>
                </a:solidFill>
                <a:latin typeface="Arial"/>
                <a:cs typeface="Arial"/>
              </a:rPr>
              <a:t>Conservation</a:t>
            </a:r>
            <a:r>
              <a:rPr sz="20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40" dirty="0">
                <a:solidFill>
                  <a:srgbClr val="FFFFFF"/>
                </a:solidFill>
                <a:latin typeface="Arial"/>
                <a:cs typeface="Arial"/>
              </a:rPr>
              <a:t>Partners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1678" y="4184717"/>
            <a:ext cx="2489835" cy="2275205"/>
          </a:xfrm>
          <a:prstGeom prst="rect">
            <a:avLst/>
          </a:prstGeom>
          <a:solidFill>
            <a:srgbClr val="DEE0D5"/>
          </a:solidFill>
        </p:spPr>
        <p:txBody>
          <a:bodyPr vert="horz" wrap="square" lIns="0" tIns="31115" rIns="0" bIns="0" rtlCol="0">
            <a:spAutoFit/>
          </a:bodyPr>
          <a:lstStyle/>
          <a:p>
            <a:pPr marL="256540" indent="-151765">
              <a:lnSpc>
                <a:spcPct val="100000"/>
              </a:lnSpc>
              <a:spcBef>
                <a:spcPts val="245"/>
              </a:spcBef>
              <a:buChar char="•"/>
              <a:tabLst>
                <a:tab pos="256540" algn="l"/>
              </a:tabLst>
            </a:pPr>
            <a:r>
              <a:rPr sz="1200" spc="-114" dirty="0">
                <a:solidFill>
                  <a:srgbClr val="6A6A7E"/>
                </a:solidFill>
                <a:latin typeface="Arial"/>
                <a:cs typeface="Arial"/>
              </a:rPr>
              <a:t>Manages</a:t>
            </a:r>
            <a:r>
              <a:rPr sz="1200" spc="-3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6A6A7E"/>
                </a:solidFill>
                <a:latin typeface="Arial"/>
                <a:cs typeface="Arial"/>
              </a:rPr>
              <a:t>farmland</a:t>
            </a:r>
            <a:r>
              <a:rPr sz="1200" spc="-2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leases</a:t>
            </a:r>
            <a:endParaRPr sz="1200" dirty="0">
              <a:latin typeface="Arial"/>
              <a:cs typeface="Arial"/>
            </a:endParaRPr>
          </a:p>
          <a:p>
            <a:pPr marL="256540" indent="-151765">
              <a:lnSpc>
                <a:spcPct val="100000"/>
              </a:lnSpc>
              <a:spcBef>
                <a:spcPts val="570"/>
              </a:spcBef>
              <a:buChar char="•"/>
              <a:tabLst>
                <a:tab pos="256540" algn="l"/>
              </a:tabLst>
            </a:pPr>
            <a:r>
              <a:rPr sz="1200" spc="-70" dirty="0">
                <a:solidFill>
                  <a:srgbClr val="6A6A7E"/>
                </a:solidFill>
                <a:latin typeface="Arial"/>
                <a:cs typeface="Arial"/>
              </a:rPr>
              <a:t>Acquires</a:t>
            </a:r>
            <a:r>
              <a:rPr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6A6A7E"/>
                </a:solidFill>
                <a:latin typeface="Arial"/>
                <a:cs typeface="Arial"/>
              </a:rPr>
              <a:t>land</a:t>
            </a:r>
            <a:r>
              <a:rPr sz="1200" spc="1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A6A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200" spc="10" dirty="0">
                <a:solidFill>
                  <a:srgbClr val="6A6A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6A6A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sz="1200" spc="5" dirty="0">
                <a:solidFill>
                  <a:srgbClr val="6A6A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rgbClr val="6A6A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6540" indent="-151765">
              <a:lnSpc>
                <a:spcPct val="100000"/>
              </a:lnSpc>
              <a:spcBef>
                <a:spcPts val="150"/>
              </a:spcBef>
              <a:buChar char="•"/>
              <a:tabLst>
                <a:tab pos="256540" algn="l"/>
              </a:tabLst>
            </a:pPr>
            <a:r>
              <a:rPr sz="1200" spc="-85" dirty="0">
                <a:solidFill>
                  <a:srgbClr val="6A6A7E"/>
                </a:solidFill>
                <a:latin typeface="Arial"/>
                <a:cs typeface="Arial"/>
              </a:rPr>
              <a:t>Develops</a:t>
            </a:r>
            <a:r>
              <a:rPr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70" dirty="0">
                <a:solidFill>
                  <a:srgbClr val="6A6A7E"/>
                </a:solidFill>
                <a:latin typeface="Arial"/>
                <a:cs typeface="Arial"/>
              </a:rPr>
              <a:t>land</a:t>
            </a:r>
            <a:r>
              <a:rPr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6A6A7E"/>
                </a:solidFill>
                <a:latin typeface="Arial"/>
                <a:cs typeface="Arial"/>
              </a:rPr>
              <a:t>conservation</a:t>
            </a:r>
            <a:r>
              <a:rPr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plans</a:t>
            </a:r>
            <a:endParaRPr sz="1200" dirty="0">
              <a:latin typeface="Arial"/>
              <a:cs typeface="Arial"/>
            </a:endParaRPr>
          </a:p>
          <a:p>
            <a:pPr marL="257175" marR="359410" indent="-152400">
              <a:lnSpc>
                <a:spcPts val="1400"/>
              </a:lnSpc>
              <a:spcBef>
                <a:spcPts val="440"/>
              </a:spcBef>
              <a:buChar char="•"/>
              <a:tabLst>
                <a:tab pos="257175" algn="l"/>
              </a:tabLst>
            </a:pPr>
            <a:r>
              <a:rPr sz="1200" spc="-75" dirty="0">
                <a:solidFill>
                  <a:srgbClr val="6A6A7E"/>
                </a:solidFill>
                <a:latin typeface="Arial"/>
                <a:cs typeface="Arial"/>
              </a:rPr>
              <a:t>Maintains</a:t>
            </a:r>
            <a:r>
              <a:rPr sz="1200" spc="-35" dirty="0">
                <a:solidFill>
                  <a:srgbClr val="6A6A7E"/>
                </a:solidFill>
                <a:latin typeface="Arial"/>
                <a:cs typeface="Arial"/>
              </a:rPr>
              <a:t> contact</a:t>
            </a:r>
            <a:r>
              <a:rPr sz="1200" spc="-30" dirty="0">
                <a:solidFill>
                  <a:srgbClr val="6A6A7E"/>
                </a:solidFill>
                <a:latin typeface="Arial"/>
                <a:cs typeface="Arial"/>
              </a:rPr>
              <a:t> with</a:t>
            </a:r>
            <a:r>
              <a:rPr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60" dirty="0">
                <a:solidFill>
                  <a:srgbClr val="6A6A7E"/>
                </a:solidFill>
                <a:latin typeface="Arial"/>
                <a:cs typeface="Arial"/>
              </a:rPr>
              <a:t>donors/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landowners</a:t>
            </a:r>
            <a:endParaRPr sz="1200" dirty="0">
              <a:latin typeface="Arial"/>
              <a:cs typeface="Arial"/>
            </a:endParaRPr>
          </a:p>
          <a:p>
            <a:pPr marL="257175" marR="248285" indent="-152400">
              <a:lnSpc>
                <a:spcPct val="96100"/>
              </a:lnSpc>
              <a:spcBef>
                <a:spcPts val="380"/>
              </a:spcBef>
              <a:buChar char="•"/>
              <a:tabLst>
                <a:tab pos="257175" algn="l"/>
              </a:tabLst>
            </a:pPr>
            <a:r>
              <a:rPr sz="1200" spc="-55" dirty="0">
                <a:solidFill>
                  <a:srgbClr val="6A6A7E"/>
                </a:solidFill>
                <a:latin typeface="Arial"/>
                <a:cs typeface="Arial"/>
              </a:rPr>
              <a:t>Contracts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A6A7E"/>
                </a:solidFill>
                <a:latin typeface="Arial"/>
                <a:cs typeface="Arial"/>
              </a:rPr>
              <a:t>for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6A6A7E"/>
                </a:solidFill>
                <a:latin typeface="Arial"/>
                <a:cs typeface="Arial"/>
              </a:rPr>
              <a:t>services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55" dirty="0">
                <a:solidFill>
                  <a:srgbClr val="6A6A7E"/>
                </a:solidFill>
                <a:latin typeface="Arial"/>
                <a:cs typeface="Arial"/>
              </a:rPr>
              <a:t>on</a:t>
            </a:r>
            <a:r>
              <a:rPr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6A6A7E"/>
                </a:solidFill>
                <a:latin typeface="Arial"/>
                <a:cs typeface="Arial"/>
              </a:rPr>
              <a:t>grants </a:t>
            </a:r>
            <a:r>
              <a:rPr sz="1200" dirty="0">
                <a:solidFill>
                  <a:srgbClr val="6A6A7E"/>
                </a:solidFill>
                <a:latin typeface="Arial"/>
                <a:cs typeface="Arial"/>
              </a:rPr>
              <a:t>for</a:t>
            </a:r>
            <a:r>
              <a:rPr sz="1200" spc="-2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80" dirty="0">
                <a:solidFill>
                  <a:srgbClr val="6A6A7E"/>
                </a:solidFill>
                <a:latin typeface="Arial"/>
                <a:cs typeface="Arial"/>
              </a:rPr>
              <a:t>special</a:t>
            </a:r>
            <a:r>
              <a:rPr sz="1200" spc="-2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6A6A7E"/>
                </a:solidFill>
                <a:latin typeface="Arial"/>
                <a:cs typeface="Arial"/>
              </a:rPr>
              <a:t>projects</a:t>
            </a:r>
            <a:r>
              <a:rPr sz="1200" spc="-2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55" dirty="0">
                <a:solidFill>
                  <a:srgbClr val="6A6A7E"/>
                </a:solidFill>
                <a:latin typeface="Arial"/>
                <a:cs typeface="Arial"/>
              </a:rPr>
              <a:t>(Contract</a:t>
            </a: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6A6A7E"/>
                </a:solidFill>
                <a:latin typeface="Arial"/>
                <a:cs typeface="Arial"/>
              </a:rPr>
              <a:t>for </a:t>
            </a:r>
            <a:r>
              <a:rPr sz="1200" i="1" spc="-105" dirty="0">
                <a:solidFill>
                  <a:srgbClr val="6A6A7E"/>
                </a:solidFill>
                <a:latin typeface="Arial"/>
                <a:cs typeface="Arial"/>
              </a:rPr>
              <a:t>services</a:t>
            </a: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85" dirty="0">
                <a:solidFill>
                  <a:srgbClr val="6A6A7E"/>
                </a:solidFill>
                <a:latin typeface="Arial"/>
                <a:cs typeface="Arial"/>
              </a:rPr>
              <a:t>by</a:t>
            </a:r>
            <a:r>
              <a:rPr sz="1200" i="1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70" dirty="0">
                <a:solidFill>
                  <a:srgbClr val="6A6A7E"/>
                </a:solidFill>
                <a:latin typeface="Arial"/>
                <a:cs typeface="Arial"/>
              </a:rPr>
              <a:t>non-</a:t>
            </a:r>
            <a:r>
              <a:rPr sz="1200" i="1" spc="-55" dirty="0">
                <a:solidFill>
                  <a:srgbClr val="6A6A7E"/>
                </a:solidFill>
                <a:latin typeface="Arial"/>
                <a:cs typeface="Arial"/>
              </a:rPr>
              <a:t>profits,</a:t>
            </a:r>
            <a:r>
              <a:rPr sz="1200" i="1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6A6A7E"/>
                </a:solidFill>
                <a:latin typeface="Arial"/>
                <a:cs typeface="Arial"/>
              </a:rPr>
              <a:t>lease </a:t>
            </a:r>
            <a:r>
              <a:rPr sz="1200" i="1" spc="-100" dirty="0">
                <a:solidFill>
                  <a:srgbClr val="6A6A7E"/>
                </a:solidFill>
                <a:latin typeface="Arial"/>
                <a:cs typeface="Arial"/>
              </a:rPr>
              <a:t>management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5" dirty="0">
                <a:solidFill>
                  <a:srgbClr val="6A6A7E"/>
                </a:solidFill>
                <a:latin typeface="Arial"/>
                <a:cs typeface="Arial"/>
              </a:rPr>
              <a:t>fees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65" dirty="0">
                <a:solidFill>
                  <a:srgbClr val="6A6A7E"/>
                </a:solidFill>
                <a:latin typeface="Arial"/>
                <a:cs typeface="Arial"/>
              </a:rPr>
              <a:t>&amp;</a:t>
            </a:r>
            <a:r>
              <a:rPr sz="1200" i="1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6A6A7E"/>
                </a:solidFill>
                <a:latin typeface="Arial"/>
                <a:cs typeface="Arial"/>
              </a:rPr>
              <a:t>investment </a:t>
            </a:r>
            <a:r>
              <a:rPr sz="1200" i="1" spc="-85" dirty="0">
                <a:solidFill>
                  <a:srgbClr val="6A6A7E"/>
                </a:solidFill>
                <a:latin typeface="Arial"/>
                <a:cs typeface="Arial"/>
              </a:rPr>
              <a:t>placement</a:t>
            </a:r>
            <a:r>
              <a:rPr sz="1200" i="1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5" dirty="0">
                <a:solidFill>
                  <a:srgbClr val="6A6A7E"/>
                </a:solidFill>
                <a:latin typeface="Arial"/>
                <a:cs typeface="Arial"/>
              </a:rPr>
              <a:t>fees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70" dirty="0">
                <a:solidFill>
                  <a:srgbClr val="6A6A7E"/>
                </a:solidFill>
                <a:latin typeface="Arial"/>
                <a:cs typeface="Arial"/>
              </a:rPr>
              <a:t>support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85" dirty="0">
                <a:solidFill>
                  <a:srgbClr val="6A6A7E"/>
                </a:solidFill>
                <a:latin typeface="Arial"/>
                <a:cs typeface="Arial"/>
              </a:rPr>
              <a:t>FCP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60" dirty="0">
                <a:solidFill>
                  <a:srgbClr val="6A6A7E"/>
                </a:solidFill>
                <a:latin typeface="Arial"/>
                <a:cs typeface="Arial"/>
              </a:rPr>
              <a:t>as</a:t>
            </a:r>
            <a:r>
              <a:rPr sz="1200" i="1" spc="-50" dirty="0">
                <a:solidFill>
                  <a:srgbClr val="6A6A7E"/>
                </a:solidFill>
                <a:latin typeface="Arial"/>
                <a:cs typeface="Arial"/>
              </a:rPr>
              <a:t> a </a:t>
            </a:r>
            <a:r>
              <a:rPr sz="1200" i="1" spc="-25" dirty="0">
                <a:solidFill>
                  <a:srgbClr val="6A6A7E"/>
                </a:solidFill>
                <a:latin typeface="Arial"/>
                <a:cs typeface="Arial"/>
              </a:rPr>
              <a:t>for-profit</a:t>
            </a:r>
            <a:r>
              <a:rPr sz="1200" i="1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6A6A7E"/>
                </a:solidFill>
                <a:latin typeface="Arial"/>
                <a:cs typeface="Arial"/>
              </a:rPr>
              <a:t>entity)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387626" y="2511560"/>
            <a:ext cx="1130935" cy="808990"/>
            <a:chOff x="6387626" y="2511560"/>
            <a:chExt cx="1130935" cy="808990"/>
          </a:xfrm>
        </p:grpSpPr>
        <p:sp>
          <p:nvSpPr>
            <p:cNvPr id="33" name="object 33"/>
            <p:cNvSpPr/>
            <p:nvPr/>
          </p:nvSpPr>
          <p:spPr>
            <a:xfrm>
              <a:off x="6477283" y="2575678"/>
              <a:ext cx="951865" cy="680720"/>
            </a:xfrm>
            <a:custGeom>
              <a:avLst/>
              <a:gdLst/>
              <a:ahLst/>
              <a:cxnLst/>
              <a:rect l="l" t="t" r="r" b="b"/>
              <a:pathLst>
                <a:path w="951865" h="680720">
                  <a:moveTo>
                    <a:pt x="951534" y="0"/>
                  </a:moveTo>
                  <a:lnTo>
                    <a:pt x="0" y="680504"/>
                  </a:lnTo>
                </a:path>
              </a:pathLst>
            </a:custGeom>
            <a:ln w="50799">
              <a:solidFill>
                <a:srgbClr val="6A6A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29928" y="2511560"/>
              <a:ext cx="188544" cy="161442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87626" y="3158854"/>
              <a:ext cx="188544" cy="161442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 rot="19440000">
            <a:off x="6290760" y="2470396"/>
            <a:ext cx="6783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90" dirty="0">
                <a:solidFill>
                  <a:srgbClr val="6A6A7E"/>
                </a:solidFill>
                <a:latin typeface="Arial"/>
                <a:cs typeface="Arial"/>
              </a:rPr>
              <a:t>Grants</a:t>
            </a:r>
            <a:r>
              <a:rPr sz="1200" i="1" spc="-2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800" i="1" spc="-120" baseline="2314" dirty="0">
                <a:solidFill>
                  <a:srgbClr val="6A6A7E"/>
                </a:solidFill>
                <a:latin typeface="Arial"/>
                <a:cs typeface="Arial"/>
              </a:rPr>
              <a:t>and</a:t>
            </a:r>
            <a:endParaRPr sz="1800" baseline="2314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 rot="19440000">
            <a:off x="6261039" y="2603573"/>
            <a:ext cx="93453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40" dirty="0">
                <a:solidFill>
                  <a:srgbClr val="6A6A7E"/>
                </a:solidFill>
                <a:latin typeface="Arial"/>
                <a:cs typeface="Arial"/>
              </a:rPr>
              <a:t>Other</a:t>
            </a:r>
            <a:r>
              <a:rPr sz="1200" i="1" spc="-6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sz="1800" i="1" spc="-120" baseline="2314" dirty="0">
                <a:solidFill>
                  <a:srgbClr val="6A6A7E"/>
                </a:solidFill>
                <a:latin typeface="Arial"/>
                <a:cs typeface="Arial"/>
              </a:rPr>
              <a:t>Financial</a:t>
            </a:r>
            <a:endParaRPr sz="1800" baseline="2314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 rot="19440000">
            <a:off x="6564938" y="2735503"/>
            <a:ext cx="522466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sz="1200" i="1" spc="-55" dirty="0">
                <a:solidFill>
                  <a:srgbClr val="6A6A7E"/>
                </a:solidFill>
                <a:latin typeface="Arial"/>
                <a:cs typeface="Arial"/>
              </a:rPr>
              <a:t>Suppor</a:t>
            </a:r>
            <a:r>
              <a:rPr sz="1800" i="1" spc="-82" baseline="2314" dirty="0">
                <a:solidFill>
                  <a:srgbClr val="6A6A7E"/>
                </a:solidFill>
                <a:latin typeface="Arial"/>
                <a:cs typeface="Arial"/>
              </a:rPr>
              <a:t>t</a:t>
            </a:r>
            <a:endParaRPr sz="1800" baseline="2314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72807" y="6558318"/>
            <a:ext cx="15595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6B6B7E"/>
                </a:solidFill>
                <a:latin typeface="HelveticaNeue-Light"/>
                <a:cs typeface="HelveticaNeue-Light"/>
              </a:rPr>
              <a:t>.</a:t>
            </a:r>
            <a:endParaRPr sz="1200" dirty="0">
              <a:latin typeface="HelveticaNeue-Light"/>
              <a:cs typeface="HelveticaNeue-Ligh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B3002E-8F92-8136-516D-E5A2BDFCFE0C}"/>
              </a:ext>
            </a:extLst>
          </p:cNvPr>
          <p:cNvSpPr txBox="1"/>
          <p:nvPr/>
        </p:nvSpPr>
        <p:spPr>
          <a:xfrm>
            <a:off x="665482" y="4180113"/>
            <a:ext cx="1952346" cy="3165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4465" indent="-151765">
              <a:lnSpc>
                <a:spcPct val="100000"/>
              </a:lnSpc>
              <a:spcBef>
                <a:spcPts val="459"/>
              </a:spcBef>
              <a:buChar char="•"/>
              <a:tabLst>
                <a:tab pos="164465" algn="l"/>
              </a:tabLst>
            </a:pPr>
            <a:r>
              <a:rPr lang="en-US" sz="1200" spc="-80" dirty="0">
                <a:solidFill>
                  <a:srgbClr val="6A6A7E"/>
                </a:solidFill>
                <a:latin typeface="Arial"/>
                <a:cs typeface="Arial"/>
              </a:rPr>
              <a:t>Manager </a:t>
            </a:r>
            <a:r>
              <a:rPr lang="en-US"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dirty="0">
                <a:solidFill>
                  <a:srgbClr val="6A6A7E"/>
                </a:solidFill>
                <a:latin typeface="Arial"/>
                <a:cs typeface="Arial"/>
              </a:rPr>
              <a:t>of</a:t>
            </a:r>
            <a:r>
              <a:rPr lang="en-US"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25" dirty="0">
                <a:solidFill>
                  <a:srgbClr val="6A6A7E"/>
                </a:solidFill>
                <a:latin typeface="Arial"/>
                <a:cs typeface="Arial"/>
              </a:rPr>
              <a:t>FCP</a:t>
            </a:r>
            <a:endParaRPr lang="en-US" sz="1200" dirty="0">
              <a:latin typeface="Arial"/>
              <a:cs typeface="Arial"/>
            </a:endParaRPr>
          </a:p>
          <a:p>
            <a:pPr marL="165100" marR="240665" indent="-152400">
              <a:lnSpc>
                <a:spcPts val="1400"/>
              </a:lnSpc>
              <a:spcBef>
                <a:spcPts val="440"/>
              </a:spcBef>
              <a:buChar char="•"/>
              <a:tabLst>
                <a:tab pos="165100" algn="l"/>
              </a:tabLst>
            </a:pPr>
            <a:r>
              <a:rPr lang="en-US" sz="1200" spc="-85" dirty="0">
                <a:solidFill>
                  <a:srgbClr val="6A6A7E"/>
                </a:solidFill>
                <a:latin typeface="Arial"/>
                <a:cs typeface="Arial"/>
              </a:rPr>
              <a:t>Provides</a:t>
            </a:r>
            <a:r>
              <a:rPr lang="en-US" sz="1200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technical </a:t>
            </a:r>
            <a:r>
              <a:rPr lang="en-US" sz="1200" spc="-50" dirty="0">
                <a:solidFill>
                  <a:srgbClr val="6A6A7E"/>
                </a:solidFill>
                <a:latin typeface="Arial"/>
                <a:cs typeface="Arial"/>
              </a:rPr>
              <a:t>support,</a:t>
            </a:r>
            <a:r>
              <a:rPr lang="en-US" sz="1200" spc="-3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mentoring, </a:t>
            </a:r>
            <a:r>
              <a:rPr lang="en-US" sz="1200" spc="-55" dirty="0">
                <a:solidFill>
                  <a:srgbClr val="6A6A7E"/>
                </a:solidFill>
                <a:latin typeface="Arial"/>
                <a:cs typeface="Arial"/>
              </a:rPr>
              <a:t>education</a:t>
            </a:r>
            <a:r>
              <a:rPr lang="en-US"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dirty="0">
                <a:solidFill>
                  <a:srgbClr val="6A6A7E"/>
                </a:solidFill>
                <a:latin typeface="Arial"/>
                <a:cs typeface="Arial"/>
              </a:rPr>
              <a:t>to</a:t>
            </a:r>
            <a:r>
              <a:rPr lang="en-US" sz="1200" spc="-4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65" dirty="0">
                <a:solidFill>
                  <a:srgbClr val="6A6A7E"/>
                </a:solidFill>
                <a:latin typeface="Arial"/>
                <a:cs typeface="Arial"/>
              </a:rPr>
              <a:t>farmers</a:t>
            </a:r>
            <a:endParaRPr lang="en-US" sz="1200" dirty="0">
              <a:latin typeface="Arial"/>
              <a:cs typeface="Arial"/>
            </a:endParaRPr>
          </a:p>
          <a:p>
            <a:pPr marL="164465" marR="5080" indent="-152400">
              <a:lnSpc>
                <a:spcPct val="97200"/>
              </a:lnSpc>
              <a:spcBef>
                <a:spcPts val="360"/>
              </a:spcBef>
              <a:buChar char="•"/>
              <a:tabLst>
                <a:tab pos="164465" algn="l"/>
              </a:tabLst>
            </a:pPr>
            <a:r>
              <a:rPr lang="en-US" sz="1200" spc="-125" dirty="0">
                <a:solidFill>
                  <a:srgbClr val="6A6A7E"/>
                </a:solidFill>
                <a:latin typeface="Arial"/>
                <a:cs typeface="Arial"/>
              </a:rPr>
              <a:t>Receives</a:t>
            </a:r>
            <a:r>
              <a:rPr lang="en-US" sz="1200" spc="-3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70" dirty="0">
                <a:solidFill>
                  <a:srgbClr val="6A6A7E"/>
                </a:solidFill>
                <a:latin typeface="Arial"/>
                <a:cs typeface="Arial"/>
              </a:rPr>
              <a:t>&amp;</a:t>
            </a:r>
            <a:r>
              <a:rPr lang="en-US" sz="1200" spc="-3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manages </a:t>
            </a:r>
            <a:r>
              <a:rPr lang="en-US" sz="1200" spc="-80" dirty="0">
                <a:solidFill>
                  <a:srgbClr val="6A6A7E"/>
                </a:solidFill>
                <a:latin typeface="Arial"/>
                <a:cs typeface="Arial"/>
              </a:rPr>
              <a:t>grants;</a:t>
            </a:r>
            <a:r>
              <a:rPr lang="en-US" sz="1200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50" dirty="0">
                <a:solidFill>
                  <a:srgbClr val="6A6A7E"/>
                </a:solidFill>
                <a:latin typeface="Arial"/>
                <a:cs typeface="Arial"/>
              </a:rPr>
              <a:t>contracting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25" dirty="0">
                <a:solidFill>
                  <a:srgbClr val="6A6A7E"/>
                </a:solidFill>
                <a:latin typeface="Arial"/>
                <a:cs typeface="Arial"/>
              </a:rPr>
              <a:t>for </a:t>
            </a:r>
            <a:r>
              <a:rPr lang="en-US" sz="1200" spc="-65" dirty="0">
                <a:solidFill>
                  <a:srgbClr val="6A6A7E"/>
                </a:solidFill>
                <a:latin typeface="Arial"/>
                <a:cs typeface="Arial"/>
              </a:rPr>
              <a:t>specific</a:t>
            </a:r>
            <a:r>
              <a:rPr lang="en-US" sz="1200" spc="-2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90" dirty="0">
                <a:solidFill>
                  <a:srgbClr val="6A6A7E"/>
                </a:solidFill>
                <a:latin typeface="Arial"/>
                <a:cs typeface="Arial"/>
              </a:rPr>
              <a:t>services</a:t>
            </a:r>
            <a:r>
              <a:rPr lang="en-US" sz="1200" spc="-2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25" dirty="0">
                <a:solidFill>
                  <a:srgbClr val="6A6A7E"/>
                </a:solidFill>
                <a:latin typeface="Arial"/>
                <a:cs typeface="Arial"/>
              </a:rPr>
              <a:t>to </a:t>
            </a:r>
            <a:r>
              <a:rPr lang="en-US" sz="1200" spc="-95" dirty="0">
                <a:solidFill>
                  <a:srgbClr val="6A6A7E"/>
                </a:solidFill>
                <a:latin typeface="Arial"/>
                <a:cs typeface="Arial"/>
              </a:rPr>
              <a:t>address</a:t>
            </a:r>
            <a:r>
              <a:rPr lang="en-US"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0" dirty="0">
                <a:solidFill>
                  <a:srgbClr val="6A6A7E"/>
                </a:solidFill>
                <a:latin typeface="Arial"/>
                <a:cs typeface="Arial"/>
              </a:rPr>
              <a:t>needs</a:t>
            </a:r>
            <a:r>
              <a:rPr lang="en-US"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20" dirty="0">
                <a:solidFill>
                  <a:srgbClr val="6A6A7E"/>
                </a:solidFill>
                <a:latin typeface="Arial"/>
                <a:cs typeface="Arial"/>
              </a:rPr>
              <a:t>e.g.</a:t>
            </a:r>
            <a:r>
              <a:rPr lang="en-US"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focus </a:t>
            </a:r>
            <a:r>
              <a:rPr lang="en-US" sz="1200" spc="-60" dirty="0">
                <a:solidFill>
                  <a:srgbClr val="6A6A7E"/>
                </a:solidFill>
                <a:latin typeface="Arial"/>
                <a:cs typeface="Arial"/>
              </a:rPr>
              <a:t>on</a:t>
            </a:r>
            <a:r>
              <a:rPr lang="en-US" sz="1200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25" dirty="0">
                <a:solidFill>
                  <a:srgbClr val="6A6A7E"/>
                </a:solidFill>
                <a:latin typeface="Arial"/>
                <a:cs typeface="Arial"/>
              </a:rPr>
              <a:t>beginning/emerging </a:t>
            </a:r>
            <a:r>
              <a:rPr lang="en-US" sz="1200" spc="-70" dirty="0">
                <a:solidFill>
                  <a:srgbClr val="6A6A7E"/>
                </a:solidFill>
                <a:latin typeface="Arial"/>
                <a:cs typeface="Arial"/>
              </a:rPr>
              <a:t>farmers</a:t>
            </a:r>
            <a:r>
              <a:rPr lang="en-US" sz="1200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or</a:t>
            </a:r>
            <a:r>
              <a:rPr lang="en-US" sz="1200" spc="-4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implement </a:t>
            </a:r>
            <a:r>
              <a:rPr lang="en-US" sz="1200" spc="-80" dirty="0">
                <a:solidFill>
                  <a:srgbClr val="6A6A7E"/>
                </a:solidFill>
                <a:latin typeface="Arial"/>
                <a:cs typeface="Arial"/>
              </a:rPr>
              <a:t>watershed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 scale </a:t>
            </a:r>
            <a:r>
              <a:rPr lang="en-US" sz="1200" spc="-65" dirty="0">
                <a:solidFill>
                  <a:srgbClr val="6A6A7E"/>
                </a:solidFill>
                <a:latin typeface="Arial"/>
                <a:cs typeface="Arial"/>
              </a:rPr>
              <a:t>preservation</a:t>
            </a:r>
            <a:r>
              <a:rPr lang="en-US" sz="120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spc="-10" dirty="0">
                <a:solidFill>
                  <a:srgbClr val="6A6A7E"/>
                </a:solidFill>
                <a:latin typeface="Arial"/>
                <a:cs typeface="Arial"/>
              </a:rPr>
              <a:t>project </a:t>
            </a:r>
            <a:r>
              <a:rPr lang="en-US" sz="1200" i="1" spc="-65" dirty="0">
                <a:solidFill>
                  <a:srgbClr val="6A6A7E"/>
                </a:solidFill>
                <a:latin typeface="Arial"/>
                <a:cs typeface="Arial"/>
              </a:rPr>
              <a:t>(Gifts/grants,</a:t>
            </a:r>
            <a:r>
              <a:rPr lang="en-US" sz="1200" i="1" spc="2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10" dirty="0">
                <a:solidFill>
                  <a:srgbClr val="6A6A7E"/>
                </a:solidFill>
                <a:latin typeface="Arial"/>
                <a:cs typeface="Arial"/>
              </a:rPr>
              <a:t>earned </a:t>
            </a:r>
            <a:r>
              <a:rPr lang="en-US" sz="1200" i="1" spc="-75" dirty="0">
                <a:solidFill>
                  <a:srgbClr val="6A6A7E"/>
                </a:solidFill>
                <a:latin typeface="Arial"/>
                <a:cs typeface="Arial"/>
              </a:rPr>
              <a:t>income</a:t>
            </a:r>
            <a:r>
              <a:rPr lang="en-US" sz="1200" i="1" spc="-5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25" dirty="0">
                <a:solidFill>
                  <a:srgbClr val="6A6A7E"/>
                </a:solidFill>
                <a:latin typeface="Arial"/>
                <a:cs typeface="Arial"/>
              </a:rPr>
              <a:t>from</a:t>
            </a:r>
            <a:r>
              <a:rPr lang="en-US"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140" dirty="0">
                <a:solidFill>
                  <a:srgbClr val="6A6A7E"/>
                </a:solidFill>
                <a:latin typeface="Arial"/>
                <a:cs typeface="Arial"/>
              </a:rPr>
              <a:t>LLC</a:t>
            </a:r>
            <a:r>
              <a:rPr lang="en-US" sz="1200" i="1" spc="-5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10" dirty="0">
                <a:solidFill>
                  <a:srgbClr val="6A6A7E"/>
                </a:solidFill>
                <a:latin typeface="Arial"/>
                <a:cs typeface="Arial"/>
              </a:rPr>
              <a:t>profits </a:t>
            </a:r>
            <a:r>
              <a:rPr lang="en-US" sz="1200" i="1" spc="-60" dirty="0">
                <a:solidFill>
                  <a:srgbClr val="6A6A7E"/>
                </a:solidFill>
                <a:latin typeface="Arial"/>
                <a:cs typeface="Arial"/>
              </a:rPr>
              <a:t>supports</a:t>
            </a:r>
            <a:r>
              <a:rPr lang="en-US" sz="1200" i="1" spc="-20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55" dirty="0">
                <a:solidFill>
                  <a:srgbClr val="6A6A7E"/>
                </a:solidFill>
                <a:latin typeface="Arial"/>
                <a:cs typeface="Arial"/>
              </a:rPr>
              <a:t>non-</a:t>
            </a:r>
            <a:r>
              <a:rPr lang="en-US" sz="1200" i="1" spc="-20" dirty="0">
                <a:solidFill>
                  <a:srgbClr val="6A6A7E"/>
                </a:solidFill>
                <a:latin typeface="Arial"/>
                <a:cs typeface="Arial"/>
              </a:rPr>
              <a:t>profit</a:t>
            </a:r>
            <a:r>
              <a:rPr lang="en-US" sz="1200" i="1" spc="-15" dirty="0">
                <a:solidFill>
                  <a:srgbClr val="6A6A7E"/>
                </a:solidFill>
                <a:latin typeface="Arial"/>
                <a:cs typeface="Arial"/>
              </a:rPr>
              <a:t> </a:t>
            </a:r>
            <a:r>
              <a:rPr lang="en-US" sz="1200" i="1" spc="-20" dirty="0">
                <a:solidFill>
                  <a:srgbClr val="6A6A7E"/>
                </a:solidFill>
                <a:latin typeface="Arial"/>
                <a:cs typeface="Arial"/>
              </a:rPr>
              <a:t>role)</a:t>
            </a:r>
            <a:endParaRPr lang="en-US" sz="12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615B745-CE90-B132-DEB9-BFCA83AB1D30}"/>
              </a:ext>
            </a:extLst>
          </p:cNvPr>
          <p:cNvSpPr txBox="1"/>
          <p:nvPr/>
        </p:nvSpPr>
        <p:spPr>
          <a:xfrm>
            <a:off x="4597706" y="661073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-110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Farmland</a:t>
            </a:r>
            <a:r>
              <a:rPr lang="en-US" sz="2400" b="1" spc="-55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 </a:t>
            </a:r>
            <a:r>
              <a:rPr lang="en-US" sz="2400" b="1" spc="-105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Conservation</a:t>
            </a:r>
            <a:r>
              <a:rPr lang="en-US" sz="2400" b="1" spc="-50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 </a:t>
            </a:r>
            <a:r>
              <a:rPr lang="en-US" sz="2400" b="1" spc="-90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Partners</a:t>
            </a:r>
            <a:r>
              <a:rPr lang="en-US" sz="2400" b="1" spc="-50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 </a:t>
            </a:r>
            <a:r>
              <a:rPr lang="en-US" sz="2400" b="1" spc="-35" dirty="0">
                <a:solidFill>
                  <a:srgbClr val="061937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Arial"/>
              </a:rPr>
              <a:t>(FCP</a:t>
            </a:r>
            <a:r>
              <a:rPr lang="en-US" sz="2400" b="1" spc="-35" dirty="0">
                <a:solidFill>
                  <a:srgbClr val="061937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)</a:t>
            </a:r>
            <a:endParaRPr lang="en-US" sz="2400" dirty="0"/>
          </a:p>
        </p:txBody>
      </p:sp>
      <p:sp>
        <p:nvSpPr>
          <p:cNvPr id="60" name="Down Arrow 59">
            <a:extLst>
              <a:ext uri="{FF2B5EF4-FFF2-40B4-BE49-F238E27FC236}">
                <a16:creationId xmlns:a16="http://schemas.microsoft.com/office/drawing/2014/main" id="{D51A3D32-7714-B5D7-79EB-1CCE63ECB01E}"/>
              </a:ext>
            </a:extLst>
          </p:cNvPr>
          <p:cNvSpPr/>
          <p:nvPr/>
        </p:nvSpPr>
        <p:spPr>
          <a:xfrm>
            <a:off x="4935703" y="2565841"/>
            <a:ext cx="365760" cy="80884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46329</TotalTime>
  <Words>263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Helvetica Neue</vt:lpstr>
      <vt:lpstr>HELVETICA NEUE LIGHT</vt:lpstr>
      <vt:lpstr>HelveticaNeue-Light</vt:lpstr>
      <vt:lpstr>HelveticaNeue-LightItalic</vt:lpstr>
      <vt:lpstr>Office Theme</vt:lpstr>
      <vt:lpstr>Perpetual Purpose Trust Keeper of Values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Perpetual Purpose Trust Keeper of Values</dc:title>
  <cp:lastModifiedBy>Rick Hall</cp:lastModifiedBy>
  <cp:revision>2</cp:revision>
  <dcterms:created xsi:type="dcterms:W3CDTF">2023-11-12T17:36:01Z</dcterms:created>
  <dcterms:modified xsi:type="dcterms:W3CDTF">2024-01-13T03:51:20Z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2021-04-23T00:00:00Z</vt:filetime>
  </property>
  <property fmtid="{D5CDD505-2E9C-101B-9397-08002B2CF9AE}" pid="3" name="Creator">
    <vt:lpwstr>Adobe InDesign 16.1 (Windows)</vt:lpwstr>
  </property>
  <property fmtid="{D5CDD505-2E9C-101B-9397-08002B2CF9AE}" pid="4" name="LastSaved">
    <vt:filetime>2023-11-12T00:00:00Z</vt:filetime>
  </property>
  <property fmtid="{D5CDD505-2E9C-101B-9397-08002B2CF9AE}" pid="5" name="Producer">
    <vt:lpwstr>Adobe PDF Library 15.0</vt:lpwstr>
  </property>
</Properties>
</file>